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11" r:id="rId3"/>
    <p:sldId id="512" r:id="rId4"/>
    <p:sldId id="513" r:id="rId5"/>
    <p:sldId id="514" r:id="rId6"/>
    <p:sldId id="517" r:id="rId7"/>
    <p:sldId id="518" r:id="rId8"/>
    <p:sldId id="527" r:id="rId9"/>
    <p:sldId id="515" r:id="rId10"/>
    <p:sldId id="516" r:id="rId11"/>
    <p:sldId id="519" r:id="rId12"/>
    <p:sldId id="521" r:id="rId13"/>
    <p:sldId id="522" r:id="rId14"/>
    <p:sldId id="524" r:id="rId15"/>
    <p:sldId id="523" r:id="rId16"/>
    <p:sldId id="525" r:id="rId17"/>
    <p:sldId id="520" r:id="rId18"/>
    <p:sldId id="526" r:id="rId19"/>
    <p:sldId id="529" r:id="rId20"/>
    <p:sldId id="528" r:id="rId21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2929">
          <p15:clr>
            <a:srgbClr val="A4A3A4"/>
          </p15:clr>
        </p15:guide>
        <p15:guide id="6" orient="horz" pos="3129">
          <p15:clr>
            <a:srgbClr val="A4A3A4"/>
          </p15:clr>
        </p15:guide>
        <p15:guide id="7" pos="2188">
          <p15:clr>
            <a:srgbClr val="A4A3A4"/>
          </p15:clr>
        </p15:guide>
        <p15:guide id="8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D2B"/>
    <a:srgbClr val="CC0099"/>
    <a:srgbClr val="800080"/>
    <a:srgbClr val="009999"/>
    <a:srgbClr val="AAA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4" autoAdjust="0"/>
    <p:restoredTop sz="86495" autoAdjust="0"/>
  </p:normalViewPr>
  <p:slideViewPr>
    <p:cSldViewPr>
      <p:cViewPr varScale="1">
        <p:scale>
          <a:sx n="74" d="100"/>
          <a:sy n="74" d="100"/>
        </p:scale>
        <p:origin x="978" y="72"/>
      </p:cViewPr>
      <p:guideLst>
        <p:guide orient="horz" pos="584"/>
        <p:guide pos="2880"/>
      </p:guideLst>
    </p:cSldViewPr>
  </p:slideViewPr>
  <p:outlineViewPr>
    <p:cViewPr>
      <p:scale>
        <a:sx n="33" d="100"/>
        <a:sy n="33" d="100"/>
      </p:scale>
      <p:origin x="258" y="646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034" y="-102"/>
      </p:cViewPr>
      <p:guideLst>
        <p:guide orient="horz" pos="2928"/>
        <p:guide pos="2208"/>
        <p:guide orient="horz" pos="3127"/>
        <p:guide pos="2160"/>
        <p:guide orient="horz" pos="2929"/>
        <p:guide orient="horz" pos="3129"/>
        <p:guide pos="218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3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BDE7-3792-4998-BB52-FFD7BE0760E8}" type="datetimeFigureOut">
              <a:rPr lang="en-GB" smtClean="0"/>
              <a:t>12/11/2014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2925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3" y="9432925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7C8BC-6C6E-4F2A-806D-1B9F174A4F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2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0"/>
            <a:ext cx="2944811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2"/>
            <a:ext cx="49815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4517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34517"/>
            <a:ext cx="2944811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93D0BBCD-2455-4E15-9B51-B7A51E673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97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7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3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0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7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6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1798638"/>
            <a:ext cx="7772400" cy="762000"/>
          </a:xfrm>
        </p:spPr>
        <p:txBody>
          <a:bodyPr/>
          <a:lstStyle>
            <a:lvl1pPr>
              <a:lnSpc>
                <a:spcPts val="2700"/>
              </a:lnSpc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238500"/>
            <a:ext cx="6400800" cy="1752600"/>
          </a:xfrm>
        </p:spPr>
        <p:txBody>
          <a:bodyPr/>
          <a:lstStyle>
            <a:lvl1pPr marL="479425" indent="-479425">
              <a:lnSpc>
                <a:spcPts val="2400"/>
              </a:lnSpc>
              <a:buFontTx/>
              <a:buBlip>
                <a:blip r:embed="rId2"/>
              </a:buBlip>
              <a:defRPr sz="2200">
                <a:latin typeface="45 Helvetica Light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96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8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8075" y="2698750"/>
            <a:ext cx="1943100" cy="347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698750"/>
            <a:ext cx="5676900" cy="347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5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6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6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7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3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8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3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1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3352800"/>
            <a:ext cx="38100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3352800"/>
            <a:ext cx="38100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1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5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6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4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08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75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69875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9A1D2B"/>
          </a:solidFill>
          <a:latin typeface="75 Helvetica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DB8C40-1C11-4E81-B658-F5F27F52286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12/11/2014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C35933-C65F-4148-84E2-A04A4ED8BD1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0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56" y="1093576"/>
            <a:ext cx="8713440" cy="4855704"/>
          </a:xfrm>
        </p:spPr>
        <p:txBody>
          <a:bodyPr/>
          <a:lstStyle/>
          <a:p>
            <a:pPr algn="ctr" eaLnBrk="1" hangingPunct="1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0" y="6237312"/>
            <a:ext cx="3528392" cy="43204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richard.bretton@bristol.ac.uk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631264" y="790575"/>
            <a:ext cx="1133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9A1D2B"/>
                </a:solidFill>
                <a:latin typeface="45 Helvetica Light" pitchFamily="1" charset="0"/>
              </a:rPr>
              <a:t>November 2014</a:t>
            </a:r>
          </a:p>
          <a:p>
            <a:pPr algn="r"/>
            <a:r>
              <a:rPr lang="en-GB" sz="1200" b="1" dirty="0" smtClean="0">
                <a:solidFill>
                  <a:srgbClr val="9A1D2B"/>
                </a:solidFill>
                <a:latin typeface="45 Helvetica Light" pitchFamily="1" charset="0"/>
              </a:rPr>
              <a:t>VUELCO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23528" y="4077072"/>
            <a:ext cx="8691670" cy="2160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3200" b="1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Legal aspects of Risk Communication</a:t>
            </a:r>
            <a:endParaRPr lang="en-GB" sz="3200" b="1" dirty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48328"/>
            <a:ext cx="1546324" cy="14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eeda.cfsph.iastate.edu/11Jan/L_RiskComm/Assets/riskcomm_0230_090925_cow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64" y="188640"/>
            <a:ext cx="64370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8952" y="188640"/>
            <a:ext cx="8690605" cy="63144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National law – </a:t>
            </a:r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Criminal Prosecution</a:t>
            </a:r>
            <a:endParaRPr lang="en-GB" sz="2800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lvl="1" algn="ctr"/>
            <a:endParaRPr lang="en-GB" sz="2800" dirty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r>
              <a:rPr lang="en-GB" sz="2800" dirty="0" smtClean="0">
                <a:solidFill>
                  <a:srgbClr val="9A1D2B"/>
                </a:solidFill>
                <a:latin typeface="Baskerville Old Face" pitchFamily="18" charset="0"/>
              </a:rPr>
              <a:t>L'Aquila, Italy (2012)</a:t>
            </a:r>
          </a:p>
          <a:p>
            <a:pPr lvl="1"/>
            <a:endParaRPr lang="en-GB" sz="2800" dirty="0" smtClean="0">
              <a:latin typeface="Baskerville Old Fac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At trial, 6 </a:t>
            </a:r>
            <a:r>
              <a:rPr lang="en-GB" sz="2800" dirty="0">
                <a:latin typeface="Baskerville Old Face" pitchFamily="18" charset="0"/>
              </a:rPr>
              <a:t>scientists &amp; 1 government official</a:t>
            </a:r>
            <a:br>
              <a:rPr lang="en-GB" sz="2800" dirty="0">
                <a:latin typeface="Baskerville Old Face" pitchFamily="18" charset="0"/>
              </a:rPr>
            </a:br>
            <a:r>
              <a:rPr lang="en-GB" sz="2800" dirty="0">
                <a:latin typeface="Baskerville Old Face" pitchFamily="18" charset="0"/>
              </a:rPr>
              <a:t>convicted &amp; sentenced to 6 years </a:t>
            </a:r>
            <a:r>
              <a:rPr lang="en-GB" sz="2800" dirty="0" smtClean="0">
                <a:latin typeface="Baskerville Old Face" pitchFamily="18" charset="0"/>
              </a:rPr>
              <a:t>imprisonment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On appeal, 6 scientists acquitted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Manslaughter convictions </a:t>
            </a:r>
            <a:r>
              <a:rPr lang="en-GB" sz="2800" dirty="0">
                <a:latin typeface="Baskerville Old Face" pitchFamily="18" charset="0"/>
              </a:rPr>
              <a:t>were condemned by most scientific </a:t>
            </a:r>
            <a:r>
              <a:rPr lang="en-GB" sz="2800" dirty="0" smtClean="0">
                <a:latin typeface="Baskerville Old Face" pitchFamily="18" charset="0"/>
              </a:rPr>
              <a:t>organisations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Highlighted </a:t>
            </a:r>
            <a:r>
              <a:rPr lang="en-GB" sz="2800" dirty="0">
                <a:latin typeface="Baskerville Old Face" pitchFamily="18" charset="0"/>
              </a:rPr>
              <a:t>a number of Risk governance challenges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06941"/>
            <a:ext cx="3528517" cy="21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2104" y="2335964"/>
            <a:ext cx="2332443" cy="10200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Unmitigated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18453" y="3861049"/>
            <a:ext cx="2112235" cy="745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Vulnerability</a:t>
            </a:r>
            <a:endParaRPr lang="en-GB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849" y="1903736"/>
            <a:ext cx="2112235" cy="7749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Exposure</a:t>
            </a:r>
            <a:endParaRPr lang="en-GB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4372722" y="3194589"/>
            <a:ext cx="403700" cy="9455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9428" y="4833158"/>
            <a:ext cx="4131044" cy="16201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Contextual</a:t>
            </a:r>
            <a:endParaRPr lang="en-GB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Social &amp; Economic fragility 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Lack of resilience or capacity to cope &amp; recover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Second order effects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Non-hazard dependent</a:t>
            </a:r>
            <a:endParaRPr lang="en-GB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2967590">
            <a:off x="3683003" y="4276116"/>
            <a:ext cx="403700" cy="94554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8467803">
            <a:off x="4941423" y="4276114"/>
            <a:ext cx="403700" cy="94554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14703" y="1855446"/>
            <a:ext cx="6194914" cy="487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prstClr val="white"/>
                </a:solidFill>
              </a:rPr>
              <a:t>Allegation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Communication between the Major Risk Committee (CGR) and the public not as planned &amp; as required by law</a:t>
            </a:r>
          </a:p>
          <a:p>
            <a:pPr algn="ctr"/>
            <a:endParaRPr lang="en-GB" dirty="0" smtClean="0">
              <a:solidFill>
                <a:prstClr val="white"/>
              </a:solidFill>
            </a:endParaRP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It was direct and not via the Civil Protection Department (DPC)  – a filter imposed by law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The direct communication…amplified the effectiveness of the reassuring message producing devastating effects on the precautionary habits traditionally followed by the victims (29 out of 309)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051720" y="2048894"/>
            <a:ext cx="158417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1448" y="2994909"/>
            <a:ext cx="2990392" cy="1753978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prstClr val="white"/>
                </a:solidFill>
              </a:rPr>
              <a:t>"The culpable conduct of the defendants resulted in an unambiguously reassuring effect" Judge</a:t>
            </a:r>
            <a:endParaRPr lang="en-GB" sz="2000" i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20" y="298550"/>
            <a:ext cx="4075221" cy="1146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326623" y="1340768"/>
            <a:ext cx="247947" cy="261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84192" y="3921823"/>
            <a:ext cx="794004" cy="432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0302" y="3951509"/>
            <a:ext cx="419925" cy="339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143273" y="605009"/>
            <a:ext cx="978415" cy="3412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41448" y="4833158"/>
            <a:ext cx="2990392" cy="1753978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prstClr val="white"/>
                </a:solidFill>
              </a:rPr>
              <a:t>" filter for the selection of information … and the forms &amp; means of communication" Judge</a:t>
            </a:r>
            <a:endParaRPr lang="en-GB" sz="2000" i="1" dirty="0">
              <a:solidFill>
                <a:prstClr val="white"/>
              </a:solidFill>
            </a:endParaRPr>
          </a:p>
        </p:txBody>
      </p:sp>
      <p:sp>
        <p:nvSpPr>
          <p:cNvPr id="4100" name="TextBox 4099"/>
          <p:cNvSpPr txBox="1"/>
          <p:nvPr/>
        </p:nvSpPr>
        <p:spPr>
          <a:xfrm>
            <a:off x="6090265" y="4317504"/>
            <a:ext cx="664720" cy="412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4102" name="Straight Arrow Connector 4101"/>
          <p:cNvCxnSpPr/>
          <p:nvPr/>
        </p:nvCxnSpPr>
        <p:spPr>
          <a:xfrm flipH="1">
            <a:off x="2914703" y="4748885"/>
            <a:ext cx="3170069" cy="279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L'Aquila, Italy (2012)</a:t>
            </a:r>
            <a:endParaRPr lang="en-GB" sz="2800" b="1" dirty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r>
              <a:rPr lang="en-GB" sz="2800" dirty="0" smtClean="0">
                <a:solidFill>
                  <a:srgbClr val="9A1D2B"/>
                </a:solidFill>
                <a:latin typeface="Baskerville Old Face" pitchFamily="18" charset="0"/>
              </a:rPr>
              <a:t>The trial  judge considered in detail: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The causal link between CGR and the victims' deaths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800" dirty="0" smtClean="0">
              <a:latin typeface="Baskerville Old Fac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The theory of risk communication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Data itself – Neutral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Information provider – CGR had goals (i.e. risk mitigation)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Information recipients – are biased by their previous knowledge &amp; backgrounds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2800" dirty="0" smtClean="0">
              <a:latin typeface="Baskerville Old Fac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What was the aim of the CGR's communications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What were the characteristics of L'Aquila residents </a:t>
            </a:r>
          </a:p>
          <a:p>
            <a:pPr lvl="1"/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L'Aquila, Italy (2012)</a:t>
            </a:r>
            <a:endParaRPr lang="en-GB" sz="2800" b="1" dirty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r>
              <a:rPr lang="en-GB" sz="2800" dirty="0" smtClean="0">
                <a:solidFill>
                  <a:srgbClr val="9A1D2B"/>
                </a:solidFill>
                <a:latin typeface="Baskerville Old Face" pitchFamily="18" charset="0"/>
              </a:rPr>
              <a:t>The trial judge considered in detail: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'Scientific laws'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Based upon cultural anthropology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Model of "social representation"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Rules of experience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Based upon psychology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'an empirical generalisation of common sense'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L'Aquila, Italy (2012)</a:t>
            </a:r>
            <a:endParaRPr lang="en-GB" sz="2800" b="1" dirty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r>
              <a:rPr lang="en-GB" sz="2800" dirty="0" smtClean="0">
                <a:solidFill>
                  <a:srgbClr val="9A1D2B"/>
                </a:solidFill>
                <a:latin typeface="Baskerville Old Face" pitchFamily="18" charset="0"/>
              </a:rPr>
              <a:t>The trial  judge determined: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Human beings are social animals and cultural animals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Information produced by scientists in their capacity of public authority is likely to influence behaviour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According the </a:t>
            </a:r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rules of experience</a:t>
            </a:r>
            <a:r>
              <a:rPr lang="en-GB" sz="2800" dirty="0" smtClean="0">
                <a:latin typeface="Baskerville Old Face" pitchFamily="18" charset="0"/>
              </a:rPr>
              <a:t>, people are prone to believe in experts &amp; competent authorities in order to reduce their uncertainty &amp; fear </a:t>
            </a:r>
            <a:r>
              <a:rPr lang="en-GB" sz="2800" b="1" dirty="0" smtClean="0">
                <a:solidFill>
                  <a:srgbClr val="0070C0"/>
                </a:solidFill>
                <a:latin typeface="Baskerville Old Face" pitchFamily="18" charset="0"/>
              </a:rPr>
              <a:t>‘Risk Awareness Paradox’ ‘Trust’ ‘Respect’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More educated people are more willing to believe competent authorities because they share 'cultural proximity'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L'Aquila, Italy (2012)</a:t>
            </a:r>
            <a:endParaRPr lang="en-GB" sz="2800" b="1" dirty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r>
              <a:rPr lang="en-GB" sz="2800" dirty="0" smtClean="0">
                <a:solidFill>
                  <a:srgbClr val="9A1D2B"/>
                </a:solidFill>
                <a:latin typeface="Baskerville Old Face" pitchFamily="18" charset="0"/>
              </a:rPr>
              <a:t>The trial  judge determined: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The actual behaviour of each victim could be explained by scientific laws &amp; rules of experience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CGR's communications caused the victims to act so that they did not even stick to common sense safety rules about leaving buildings when an earthquake occurs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Baskerville Old Face" pitchFamily="18" charset="0"/>
              </a:rPr>
              <a:t>Defendants' behaviour caused</a:t>
            </a:r>
          </a:p>
          <a:p>
            <a:pPr lvl="3"/>
            <a:r>
              <a:rPr lang="en-GB" sz="2800" i="1" dirty="0" smtClean="0">
                <a:latin typeface="Baskerville Old Face" pitchFamily="18" charset="0"/>
              </a:rPr>
              <a:t>"</a:t>
            </a:r>
            <a:r>
              <a:rPr lang="en-GB" sz="2800" b="1" i="1" dirty="0" smtClean="0">
                <a:solidFill>
                  <a:srgbClr val="9A1D2B"/>
                </a:solidFill>
                <a:latin typeface="Baskerville Old Face" pitchFamily="18" charset="0"/>
              </a:rPr>
              <a:t>the direct materialisation of the risk in the occurrence of the specific event of harm which the legal rules [about civil protection] wanted to prevent"</a:t>
            </a:r>
          </a:p>
          <a:p>
            <a:pPr lvl="1"/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8953" y="188641"/>
            <a:ext cx="8775536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Lessons from Recent </a:t>
            </a:r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cases</a:t>
            </a:r>
          </a:p>
          <a:p>
            <a:pPr algn="ctr"/>
            <a:endParaRPr lang="en-GB" b="1" dirty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An express (or assumed) legal duty to communicate can establish the causal connection between the actions/omissions of duty holders and harm to victims (dead &amp; injured)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Good Communication (C) is</a:t>
            </a: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:</a:t>
            </a:r>
            <a:endParaRPr lang="en-GB" sz="2800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n</a:t>
            </a: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ecessary at all stages of risk governance</a:t>
            </a:r>
            <a:endParaRPr lang="en-GB" sz="2800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a </a:t>
            </a: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critical risk </a:t>
            </a: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mitigation 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e</a:t>
            </a: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xpected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complex &amp; difficult </a:t>
            </a:r>
            <a:endParaRPr lang="en-GB" sz="2800" dirty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4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8953" y="188641"/>
            <a:ext cx="8775536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Lessons from Recent </a:t>
            </a:r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cases</a:t>
            </a:r>
          </a:p>
          <a:p>
            <a:pPr algn="ctr"/>
            <a:endParaRPr lang="en-GB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Post facto scrutiny will cover: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Relevant academic theories (e.g. those addressing merits '1 way telling' v '2 way dialogue')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Form &amp; Content &amp; Method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Providers &amp; Routes (from A to B, from A to B to C)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Recipients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Timing</a:t>
            </a:r>
            <a:endParaRPr lang="en-GB" sz="2800" dirty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Bad </a:t>
            </a: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C </a:t>
            </a:r>
            <a:r>
              <a:rPr lang="en-GB" sz="2800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can </a:t>
            </a: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to lead duty holders (individuals &amp; other entities) being: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prosecuted in criminal courts </a:t>
            </a:r>
            <a:r>
              <a:rPr lang="en-GB" sz="2800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(</a:t>
            </a:r>
            <a:r>
              <a:rPr lang="en-GB" sz="2800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L'Aquila, Fernandez)</a:t>
            </a:r>
            <a:endParaRPr lang="en-GB" sz="2800" dirty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ordered to pay compensation in civil courts </a:t>
            </a:r>
            <a:r>
              <a:rPr lang="en-GB" sz="2800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(Garcés)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ordered to give proper redress in HRC's </a:t>
            </a:r>
            <a:r>
              <a:rPr lang="en-GB" sz="2800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(Budayeva)</a:t>
            </a:r>
          </a:p>
        </p:txBody>
      </p:sp>
    </p:spTree>
    <p:extLst>
      <p:ext uri="{BB962C8B-B14F-4D97-AF65-F5344CB8AC3E}">
        <p14:creationId xmlns:p14="http://schemas.microsoft.com/office/powerpoint/2010/main" val="34069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8952" y="476672"/>
            <a:ext cx="8775535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Responses to Managerial Risks</a:t>
            </a:r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endParaRPr kumimoji="0" lang="en-GB" sz="2800" i="0" u="none" strike="noStrike" cap="none" normalizeH="0" dirty="0" smtClean="0">
              <a:ln>
                <a:noFill/>
              </a:ln>
              <a:effectLst/>
              <a:latin typeface="Baskerville Old Face" pitchFamily="18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08203" y="1266854"/>
            <a:ext cx="5840261" cy="711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Get Better</a:t>
            </a:r>
          </a:p>
          <a:p>
            <a:pPr algn="ctr"/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– at Societal risk </a:t>
            </a:r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management</a:t>
            </a:r>
          </a:p>
          <a:p>
            <a:pPr algn="ctr"/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- at hazard &amp; risk communication</a:t>
            </a:r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 </a:t>
            </a:r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endParaRPr kumimoji="0" lang="en-GB" sz="2800" i="0" u="none" strike="noStrike" cap="none" normalizeH="0" dirty="0" smtClean="0">
              <a:ln>
                <a:noFill/>
              </a:ln>
              <a:effectLst/>
              <a:latin typeface="Baskerville Old Face" pitchFamily="18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27783" y="3163071"/>
            <a:ext cx="6489229" cy="18765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Get Smarter</a:t>
            </a:r>
          </a:p>
          <a:p>
            <a:pPr algn="ctr"/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– at Managerial risk management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Get out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Get defensive</a:t>
            </a:r>
          </a:p>
          <a:p>
            <a:pPr algn="ctr"/>
            <a:r>
              <a:rPr lang="en-GB" sz="2800" dirty="0" smtClean="0">
                <a:latin typeface="Baskerville Old Face" pitchFamily="18" charset="0"/>
                <a:ea typeface="ＭＳ Ｐゴシック" pitchFamily="1" charset="-128"/>
              </a:rPr>
              <a:t> </a:t>
            </a: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endParaRPr kumimoji="0" lang="en-GB" sz="2800" i="0" u="none" strike="noStrike" cap="none" normalizeH="0" dirty="0" smtClean="0">
              <a:ln>
                <a:noFill/>
              </a:ln>
              <a:effectLst/>
              <a:latin typeface="Baskerville Old Face" pitchFamily="18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75856" y="5105700"/>
            <a:ext cx="5130887" cy="11184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Get a Lawyer</a:t>
            </a: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sz="2800" dirty="0" smtClean="0">
              <a:latin typeface="Baskerville Old Face" pitchFamily="18" charset="0"/>
              <a:ea typeface="ＭＳ Ｐゴシック" pitchFamily="1" charset="-128"/>
            </a:endParaRPr>
          </a:p>
          <a:p>
            <a:endParaRPr kumimoji="0" lang="en-GB" sz="2800" i="0" u="none" strike="noStrike" cap="none" normalizeH="0" dirty="0" smtClean="0">
              <a:ln>
                <a:noFill/>
              </a:ln>
              <a:effectLst/>
              <a:latin typeface="Baskerville Old Face" pitchFamily="18" charset="0"/>
              <a:ea typeface="ＭＳ Ｐゴシック" pitchFamily="1" charset="-128"/>
            </a:endParaRPr>
          </a:p>
        </p:txBody>
      </p:sp>
      <p:sp>
        <p:nvSpPr>
          <p:cNvPr id="2" name="AutoShape 5" descr="data:image/jpeg;base64,/9j/4AAQSkZJRgABAQAAAQABAAD/2wCEAAkGBxQQEBIUExQWFhUWFxwWGBgVGBgXFhcWHhgYFxUaGBoYHSgiGBonGxQWIjIiJSorLi4uFx8zODMtNygvLisBCgoKDg0OGxAQGiwmICYsLC0tNiwsLCwsNC8sLCwsLCwsLCw0LCwsLCwsLCwsLCwsLCwsLC8sLCwsLCwsLCwsLP/AABEIAPEA0QMBIgACEQEDEQH/xAAcAAEAAgIDAQAAAAAAAAAAAAAABgcEBQIDCAH/xABKEAACAQMBBQUEBgcDCQkAAAABAgMABBEhBQYSMUEHEyJRYRQycYFCUmKRobEVIzNDcoKSU7LBJDR0k6LC0dLhCBZEVGNkc6Pw/8QAGQEBAAMBAQAAAAAAAAAAAAAAAAIDBAUB/8QAKREAAgIBBAEDBAMBAQAAAAAAAAECAxEEEiExQRMiUTJhcfBCgcGRM//aAAwDAQACEQMRAD8Al+/vaA9pcLa2qRvMFDytLxFI1PurhSCXYa89Bg65rN2DvpHtG3uIyO6uVhctHnOV4SO8ibTiTOPUHGRyzSse0Huri8uQA3fXDsCzY8AOI1GAdAuBXO3vJBcJ3fAtxEeNH7xAi58LCQuVwrKSCuDkHTNZfWl6u3wW7FsyWZu5vFew2EEzSw3EZgR2N0xhdcqC2Z1BVhn6y582J1r7Dvvf7QT/ACW3S1QnHtEzGUFejQx8K8fmC2laLZFhbQwQ+2XkM4t0HCgdO4ThHvCMHMr46tn0ArZ7B3p9oQyOEVX1hij4prkxj6bxxBiOa6AaZ1NeepPDwZN78HyXdm4kPE+1docfmkvdpn0jUYA9KyV25tXZ6Ybu7+MEfrCpS4RcnJZEz3oAx7vi0rOG2bf+3iHmGdVYHqCrEFT6EZr4dt2w/wDEwf62P/mqCtsTIqckaram8dxcCxcXaGOa9gi4bVSilS/FIJHdmc4VCCvg54IPKo5vdvIdqSOzH/JQSsUZ91lB/auOrMRkZ90Yxgk52237TZ1yeMXcMM2eISRzRglsFQzqW4XIBIydfIioPcWccLeOe3nVdEMUqMiAYC/quLiDeuG+Ir2c5ShhZNNElnktHsb3sa4E1lLJ3klvho3J4meA4ABOTxMhIBPky1Zteb93toey7Y2bMp8Mj9w2ORV/AM+YBfP8tekK01S3QTPZrEsClKVYRFKUoBSlKAUpSgFKE1xVgRkEEelAcqUpQClKUApSlAKUpQHlzZEPszXFs5w8EzoQdCQDgH4HFd9zckxSPEnehCFZh+zVmIVQW5FiSPCMn4DWr52zuJs+8nE89qjy9W8S8WBgcYUgPoAPEDyqte0faEb3UdjboqW9n43WNQqd+w8CgAY8KsTp1b0rHbRFN2MvhY3iKIpPZK4UMAQCCdB4scvlnB+VXF2U7GjgsUnCqJLkd6zAAHuz+yX4BMH4sx61UUj8OCeWcH06fnipLtWwuNrbBtrWzPFLaMsc8HGEZ1RSsbakAqcKwycc+q1DR9vP7+8Ht5uu17d1HmtJkhV5Z39lIKg8bkFoixwcAcLgt5HX3awZ+x11h4klt3mAz3ZgVYm+yHzxA9OIg/ClxtaTZsOyLW4fvZ7VmmnOePuUZJYYuLGrFVnJwOkRx0z29mF5tC2N3cbUuM2hXiR5JVkVpC2QYCrHCFc+EYBLKAK1uEG2ync0iv7GxVARwADJIVgOJDydD8GB/EdK3e7Gw4blvZll9luNTCcccFwvMqyHHDKuvukcS4OpBrAlue9mmkxwh5JJMeRkkaThOOoDAH1NddxAHGMkEEMrKcMjDVWUjkwPWucrNs3nlGpxzFY7JdYdlV617bSXEtuIYJFlPdGQu5UhgOFlwM8IHPTJ51c9VbuH2lZZLTaJCynwxXHKObyD9Ek/An5ZtKulBRUfb0ZJZzyKUpUzwUrovbtIY2kldURRlmchVA8yTyqod7e3JEYxbPi75uXeyBgmfsIMMw9SR8DQFy0rznH2rbaB4jHGRz4TCcfcCG/GpZu325xOwjvoGt25caZdM/aUjiUfDirxST6Z600XBSsbZ9/FcRrJDIskbahkIZT8xWTXp4K1d7sCGQllUxSc+9gPdyZ6ZK6ONfdcMvmK2lKAj9rtSW2lSC8IIkPDDcKOFJG6RyryjlPTHhbpg+GpBWLtOwjuYXilXiRxwsOWnmCNQQcEEaggEcq1e7N5IDLa3DcU9vjxnQzQNnuZcfWPCyt9qNjoCKA31KUoBSlKAUpSgI12gb0rsuxkm0Mh8EKfXlPu6dQOZ9Aaom1Xuoy0reNiZJXY+9IxyxJ6nJrP323gO1drvg5t7PKRjoz5wz/Nhp6ItSHs42IlxLNcygMIZO6hUjKq4VWeTHVvGAD0wetYNXZ/HwuWX1LHJqbLYNzPGXWBhHwk8U36sFQDnwsOMjA+rg1WtzvBKXDRM0WNFKMQ4HUcY8WPTlpXqsjPPWvM3aLuo2zLtkAPcyZeFtT4c6qT9Zc4PyPWq9FOMpNPvwe25wRs3chJPG2WPETxHUnmT5n1r7Z3RicOvMa651HUZBBGeWQQdeddFSrs83TfaV2qkHuEIaZugXOeEH6zYwPmeldGbjGLcuihZb4LrtdxbCWKNxA6F0VsLPcArxANj9p61h3nZwo1t7mRfsz4lT+ocLj45PwNToCvtcD1Z/P+mvCKH3t2U8Uc0MygOqcYwcqRqVZD1BKkcgdCCKvXs8vTPsqxkYksYEBJ5kqOEk+uVqrO158TH/Qzn5vIF/xqxOy6VYtiWBdgoMYALEAZZzwjXqSQAPWuro37WU3domNRHfff+32YOA5luWHggj1c+Rc68C+p18gaju+3aKxLW+z2GmVkufeVTyKwjlI3m3uj1PKuLe1VCzas7avI5LSOepZjqast1EYcdsjCpyOG8F3ebXk7y9k4YwcpBHoidP6uepydTy5Vys7KOEYjUL69T8TzNZFcZHCgkkADUk6AVz53Ts7NMYRj0cq6rm1SUYdQw9Ry+B6V17NmlvGK2dtNcY0LIuIwfIu2g59a3I3S2tjP6P8Al7RDn88VKNFvaR47IdNml2JJc7LlMthKQD70MhLRSfEefkeY86u3cbfuDaalMGG5UZkgf3h5sh+mnqOWmcZGamuNi3sQzLY3KjqUUTD/AOosfwrXqQzq6MUlibKuvhkjccxrqD5qfmK0Rusr4sXBW4Rl9J6WpUR7Pt7vb42jlwtzEB3gGiup0WVB5HGCPonTkQTLq2pprKKGsCo7vMO4mtLsacEggl9YZ2VBn+GXuWyeQDedSKtVvXZ9/Y3UYzloXCkcw3CShHqGAPyr08NrSsPY1539tBMOUsSSf1KG/wAazKAUpSgFKUoDyrHs47O2ldWkgI8RCE/SUEmM/wAyNmrK7K74Bru2PvcYuE9UZVRsfB01/jFbztb3B/SUSz24AvIR4OneqNeAnowOqnzJHXIqHYe2pFkSVBw3VsxDxt4eMe7JGwPIEaa+6wHlWHVU5zL5L65cYPQdazeHYMF/A0NwnEp1BGjI3RkPQ/geRBFduxtqR3cCTRHKuOR95TyZWHRgdCK5SyqeNnV1EDFsniAbEeSyhDmRcOwwRzB0yAa5SzF/dF3DKmTsaT2sxG6buwgkH6scZBZlK54sAjC64+lyq0ti7GhsIBDbR4UHOM+JiSAzMx5tjX5YHQVhbzXHsz212f2cbGKY+UEvCOP4LKkTHyXirePGGKHJ8J4hwsQDlSuoBw4w2cHIzg8wKttunNLc+CMYpPg7KUrT7ybxRWKKXy8sh4YYU1llfkAo8skZPTPngVTGLk8Ik3gqPtZvu8u7oLkkdzbKBqSQDK2MesmKs3dXcprmygXaaDgSARRW2fDEODhaVz1uDrg/Qzprk1w7O+z5oZDe3+Hu3ZpFTmkBcljj60mvPpyHLNTfeHbUVjbSXE7cKIM+rH6KqOrE6AV36a/TjgySlllA7X2fJs27NnPrpmCXGBLF9H4OORHmPhlXVe3ct/dNeXQw7aRx81hj+io9ddT5knrp21zb9m/2muvO3k+M2Bk6AVsNw90DtuUyzBlsIjgDJU3DjmARqEHUj4DXPDq9mbJfat6llESqDx3Eg+hGMZA9TkD4kdAa9AxzWthHDDxxQIAEjVnVMgaYXiOv/WtWlpwt8v6KbbM8IzbKzjhjWOJFRFGFVAFUD0ArvqDb29oiWkjQQRd/MuOIluCGMkBgGfBLNgg4UHmMkVj9n2+1xfXU0FxHCOGLvVaEOABx8HCwdjk65BGOR0rVvju255KdrxkjfaDvnNcXU1pbu0UEB4JXQlZJZNCyBhqqLyOME69KiECqF8GMHXTkfXPX41bu2ezS3uLiSdZZoWlPFIsZQozdWw6Eqx64IzVNTWTwm5iyQ6s6sDoVlBIJ9A3hYY069ax6qEm8t8eC+prpdk17MLJ5dorImQsCsJW6EOuFjz1YnhfHQICcZGbnqO9nlpDFsy07geB4llJPvO7gM7N9osT+XSpFWuqGyO0plLc8iuEwyrfA/lXOsPbFyIreeQ8kjd/6VJ/wqwians7fOydn5/8ALRD7kAH5VIqjGxoe42JArZUpYrxEEggiAFiDzBBzrUgsJC8UbNzZFJ+JAJoDvpSlAKUpQCq+7ROzdL8+02xEN6o0fkkuBgLJjrjTi8tDkYxYNKA86bu7duNm3TpLEySfv7ZtBIBoJYSTjjwNDnDAYJ5MLh2XtGO5iWWFwyHryII5qwOqsOoOorO3q3UttpRcE6aj3JE8MsZ80bp8DkHGoqq73Ym0NhymVT30H0pUUlSo5C5iGqkf2i8vMDIPO1GkzzEvhZ8lm3EKyIyOoZWBVlIyGUjBBHUEGoaVubK+toLK2mazxwTd47NGmSArQtK5ZeADUDwnkBnWtvu9vbBeJ7wjfh4ijMMYHNkfk69cjUDmBXUt1cbTJSxJht84e8ZdWHVbVT756d4fCNcZNY6a7HLal/3r8k5NJZMbfHfaOzPcxFHuWIUB24YYeLk878kXrjIJx051vNyt0kgPtc0ou7uUaz6FFX6kAGiJ8OfpyrT747uwbN2dCYF4VivLeaV3PE8mZO7dpXPvE96fQZ0wK1m0bGXZyyXWzn4OEGSS2PitplGrYQfs3xk5TGcY610qq4UYXl+TNO3Lwy155lRWZyFVQWZicAADJJPQYqiN8t4DtS4V9RbRH9QhyOI8u+cfWP0QfdB8ya2G9m+z7ShjjEbQxkBpkYgl3B0XK84gRn7WmQAMNGqhqNR/GJfVX5Z8dcjB/wCH4jlWr2peS28bnh4xjwuOan7Y/HI+GBzra0IrFGWHysl7WSzuxPdsWezlmfWa7xM55ngOe6XP8J4vi7VCu1S3D7bcSANi1jKBhkBeJw2AftZ++sTdjemfZDeAGW0Jy8GfFHnm8BPLzKcj6cxIe0t4byOx2nbOrxHit3YcwH8UfF9UiRSpB6yCunKasqbiZFHbNZK9sLUFmI0iVj3ajQZ0DMfMZB4fv8qtDsemhWW6ViBcScPBn6UCLyX1EjyEgdGWoCq4AA0A0r7ZiWS7torbJuDKjoV/dqrAvIx+ivDkHzBI1zWSmx+quC+yK2HpConvduBbbSbvHMkUuOEyQMEZl6K+QQwGdMjI86llK6ZkMTZGzktYIoI88ESKi51OFGBk9TpWXSlAKjfaCxaxaBfeunS1HniVwshHwi7xv5aklR5ovatoq37qzU4PRrqRcHH/AMcRI8sz45qcAZG9UPFZSwrp3oFuMdBIREcfAOT8q3CjFcJYFYqSMlTxL6HBXP3MfvrsoBSlKAUpSgFKUoBWBtja8VqgMhOWPCiKC0kj8wsaDVm0+WpOBrWfUe3t3b9rEUsTCO7t247eXXAbqj45xsNGHkfkQI7ZdncN1cm6ureOJWIZbSM+AsDkPc8J4JJD1VRw9CX51YKKFAAAAAwANAAPyFRXae90kFjJceyS95FGzSo54ERlzxDvGH6wZBwUDZGCcZqotpbz3W1Yw08zLE4P6iHMceMkYcg8UnzOPSq7LI1rLJRi5PCLA7T9+LD2S5s+876aWNowkA7wq+PCWOeEYbBxnOnKoLsPeaSxj4XUy2wXPDp3sIxkhOLR0+ySMdDjStVFbCMYjVFHljGfmK4NJL1jQj0k5/JkH51isv3tYXBd6EcYkZ01m0HArAAMoeMqeJWjOMYbAyQCoPr6EE8K57N2yBZG1uYJyEYmCSMI7Rr9DPjBPDll05qcVqDtpVHjjlU9cocZ+PWqp1tvMSVc3jEjaUrTHeaDzc+nD/xrgdrzTaQQsM/Tk0A+XL8T8Kj6M/Kx+Se+Jtby8SFcuceQ5knyA6msXZcDr3hJaOORg/cBjwcS+67ryL65x0+OMNn7L4D3kjd5L9Y8l9FHT/8AcqyNoXYhjLczyUfWY+6K9Tx7YeR3yyTbn7qttN5h3rRRRcIZ0VWZpG14FLaLhcE6H31q1d1d0LbZqsIEJd8ccsh45ZMfWby05AAelUXufvHNsS5WR2aS2mIFyvPhc/vFHQj8QMeRHo20uUljSSNgyOoZWU5DKRkEHyxXRojBQW0zWNt8nbSlKuKxSlKAV1wQLGvCoAGug8yck+pJJJPUk12UoBSlKAUpSgFKUoBSlKAUpSgNbvJs72qzuYOssLxj0LIQD95Fea92XPccDAho2ZGB0IIOcEfP8K9TVQfaZsP9HbU75Ri3vTk45JcD3gfLizxevE3lVGphuhwWVSxI1dKUrkmwUpSgPmK+0pQCtHaye1XBf91Dovkz/W+X/Dzro29tIyN7NDqzHDEcvVc/mf8ArW72faCGNUXkOvmepq/b6cMvt9fj5K87njwjtmiDqVYZBGCPSpJ2O71NZ3H6MuGzE5LWrnox1MfwOuPJgR9IVHq1u3bEyx5TIkjPGhGjZGuAenL7wKlp7dksPpnlsNyPUVKiHZdvaNqWCSMR30f6uYfbA0b4MNfjkdKl9dQyClKUApSlAKUpQClKUApSlAKUpQClKUArS74buR7Ss5baXTiGUbGSkg9xx8D94JHWt1SgPM8KSwvJb3A4Z4DwuPrD6Lqeqka5rudsdCfhj/EirX7TdyzeotxbgC7hHh6d9HzaJj+Kk8j5ZyKmt5g65wQckFWGGVhoysOjA6EVzNRTslldM11T3LB0yXhH7qU/AJ/zVwtrqabh7m1mfiDFfdGQjKr9TyZ1B+IrNrP3Tue6ht3/ALPaMlu38E69fTjMR+QqFUYyzlEbpygso0lzabSCMwsWUKCxLENgAZOACCflWk9mvLgAmRURgD4SBkH+DJOnma9B1Vm2tneyXTxAYjfMsPlwE+NP5XP3MtWblFZjFFFNrsliTNHsbYyWwJB4nOhYjGnkB0FbOlKzSk5PLNqSSwhSlKien3cPbX6K2ymTi3vMRv5BifC38rn5BzXo+vLW8tn3tu3mnjHy5j7s/cKvzsy3h/SGzLeYnMgXu5fPvE8JJ+Iw38wrraezfD8GO2OJEppSlXlYpSlAKUpQClKUApSlAKUpQClKUApSlAKrrtE3JMha7tV/W4/XRKP2yj6Sj+1A/qAxzxVi0qMoqSwz1Np5R5uU5Ga77VD+idqcOjR3CzD4qIH/ACU1gPMzX+0wT4Vu5eEeWZXzj00re7vwGSx2wg5spx8fZxj8RXOhHZY1+9otvea0/uWLDKHVWHJgGHwIyPzqP79bKM9txxjMsB71PNgBiRP5kz8wtZW503ebPs2OpMCA/EKFP5VuadM56bi8oqCGUOqsuoYAj4Gudc9pWYt725hTBjBEi4x+rMniaM+RB1A8mFcKonHa8HYhLdFMUpSoEgRUi7ANodzdX1iTppPGPgQrn4lWi/pqO03Vu/Zdv2MnJZswt6lgUH4tH91a9HLE8fJTcvbk9IUpSukZRSlKAUpSgFKUoBSlKAUpSgFKUoBSlKAUpSgPMcJzebSPneS/32P+Ndj25PeDvJAkmC0asVRiF4RxY1bToTj0rrtP84v/APS5f71Zlcq6TVraNkIpwWSY9l0/Hsq2z9HjX7pGx+GK7N7d5/Zv1MOGuWGfNYl+u/8AgvX4VAN1t65ILE2tsmZu9fMjD9XEhI1+03vYH58q52tvwZJJZ2PE7tqzt1JNTtajJtmOvTuUsvo7IY+EcySSWZm1ZmJyzMepJrnSlZW88s6HQpSleAVq9ty901tP/Yzo/wAACD+aitpWs3kj4rWX0AP3MDVtLxYn9yE1mLPUSnNfaxdlPxW8J840P3qDWVXYMQpSlAKUpQClKUApSlAKUpQClKUApSlAKUpQHmW2XE99/pc396squuROG72gPK9n/v6fhXZXHv8A/Rm2v6UcY4wowoAHPTT41ypSqiYpSlAKUpQCsHarcUckagsxQ6DpnIXOvUg/dXfe3SwoXbkOg5k9APU1j2qOkTu37RgXI6A48K/AAAffVkFj3EX8F7bq73WU0MES3CCQRqvdyZikLBQCAkgBblzGRUprzQPGoWRACVVyjYYFXUMjL0ZCCCD+RBA2ux94LyxI9mmJQfuZyZIiPJSTxR/ynHpW+OqWds1hmd1cZjyegqVBt0O0q3vXWCYG2uTyjkOUkP8A6UnJvgcH0OKnNaU88opFKUr0ClKUApSlAKUpQClKUApSlAKUpQHnzeODu9pbRX/3Jb+uON/96sKpH2lWvdbVl0x38UcwPmVHdP8AMcCf1Co5XI1CxYzbX9KFKUqkmKUpQCsa5vVTTVm+og4m+ePdHqcVk0r1Y8njNZb2TySCWfGV9yMaqnqT9Jq2RGa+0r2UnIJYJrulu1HtjYNnxN3dzAHijmUZZOCRgqsPpoVC5U/LFQneHZtzs8lb6A8HITxAvA3kc80PodasD/s9TFtmTgn3buQD0Bjib8yfvq0CM1151Rn2YozcejyZLNbSAglWXpmZ8j1Cv7p++rk7EN7J7yO4t5mMvs3DwT5JLI2cK5I1YcPPrn0yZrc7o2EjcT2VszeZhjJPx8OtbSzs44UCRIkaDkqKFUfJRikK9nkSlk76UpVhE4yE40AJ9Tj8cGse0vRIzJgq6Y4lbmAc8LDGjKcHBHkRoQQMqtTtIhbqzYDVmkiP8BiaU/7UKUBtqUpQClKUApSlAKUpQClKUBHN9t049pQqpPdzRktDKBkoxGCCPpIw0I+HUCqSvoJbWbuLuPupfo9Y5R9aJ+TD05jkRXpCtbt7YUF9CYrmNZEPnzU+asNVb1FU20xsXPZOE3EoGlSTeLs3vLPL2h9rg/s3IW4Qeh5SD8fSodFtSMsUbMcgODHKCjg+RDda59mnnDwaY2RkZtKUqgsFKUoBXTeS8Ebt9VSfwrurSb0TkokKAmSZgoUcyMjA+ZwPvqyuO6aRGTwslv8A/Z8szHsjiP72eSQfABIvziNWZWp3T2OLGxtrYfuowpx1fm5+bFj8621dkwilKUApSlAK0Qn77aBA/Z2kfiPTv5QCB6FYhk+k4ru3j2z7MiLGveXExKQR/WfGSzY92NR4mboB5kA6wWPcQRWSsZJrgs08nJipPFdSt9Xi4uBcci6AaLoBFv8Av1N5T/6of8tKs7uE+qv3ClAdtKUoBSlKAUpSgFKUoBSlKAVp94N17S/XhuoEk0wGIw6j7LjDL8jW4rruZljRnY4VQWY+QAyT9woDzBvvsRbHazWdjLIqKqswduIIxXjI5csFeeutYbS30fNUlHmMZ/DH5VnWU5uri5vXzxXEjMueax8Wg+4Afyisu5uljxnJZjwqqjLuxOAFUak5I++ufdZmzaop/wBGmEcRy2aF94Zk9+2YY5nxAfitfE3rzyhY/Bs/7tWjur2YS3ZWbaOY4gcraqfE3UGdhy/hH4Vb1papEixxqqIo4VVQFVQOQAGgFXx08GvdHn8srdss8M8uW11fT6QWMzE8iEkcfPCgAfOrE7MezSdboX20QA6axQ5BIboz40GOYXOc6nGKuWlWwqhD6UQlNy7FKUNWERStTc7eSI4liuFP2YJZl/qgVx9+D6Vif96Q+kNreSt5G3eAf1XPdjFASGtFtveNYXEEKGe6YZWFD7o6PM2oij+0dT0BOldD2t9daSyJZxnmtue8uGHrMyhY/gqk+TVtNj7Fgs0KQRhATxMdS7uebyOcs7H6zEmgMPYGw2iZ57hxLdSAB3AwiINRFCpzwRA6+bHU68tlbWKo8kgyXkI4mOpwM8CjyRcnAHmTzJJyqUApSlAKUpQClKUApSlAKUpQClKUAqvu2Xa5SzW0jOJLslWI5rAuDM3zyqfznyqwaiW/G5Y2jwyRyd1Og4VYjjRlznhdeeM5wQQRk8+VRnna9vZ6sZ5KSnDoqrCg0AGSRhRy0H0j6aVKd1Nv2mzm4xYzSzHRp2kieXHkoPCqL6Lj1zWu2vu3tCzz3to0qD95anvVP8mjj5io9+nYQSrMUYcw6spHx0rnxVtXUf8ATS9k/JeOzO02wmYK8jW7nkLhTGM+Xeap/tVMEcMAQQQRkEagjoQa8sS7YjPhaSNlbTI1x/Eh5j1B+Qrabj703FpdRRWRaZXcB7ZON4mQk8ToD+xYE5ONOWcgVrrtlLiSKZQS6Z6VpSlXlYpSlAKUpQClKUApSlAKUpQClKUApSlAKUpQClKUApSlAKUpQHyq57Yf2HypSgPNy/tf5q9P9k3+Zfd/jSleeT1k5pSleng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7" y="3078892"/>
            <a:ext cx="1492340" cy="172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9" y="1132586"/>
            <a:ext cx="2432398" cy="169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60" y="4893775"/>
            <a:ext cx="1256915" cy="17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9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8965878" cy="24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9411" y="476673"/>
            <a:ext cx="79430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tx1"/>
                </a:solidFill>
                <a:latin typeface="Bookman Old Style" pitchFamily="18" charset="0"/>
                <a:cs typeface="Aparajita" pitchFamily="34" charset="0"/>
              </a:rPr>
              <a:t>Questions</a:t>
            </a:r>
          </a:p>
        </p:txBody>
      </p:sp>
      <p:pic>
        <p:nvPicPr>
          <p:cNvPr id="8" name="Picture 2" descr="http://eeda.cfsph.iastate.edu/11Jan/L_RiskComm/Assets/riskcomm_0230_090925_cow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7" y="1268760"/>
            <a:ext cx="8066975" cy="53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56" y="1093576"/>
            <a:ext cx="8713440" cy="4855704"/>
          </a:xfrm>
        </p:spPr>
        <p:txBody>
          <a:bodyPr/>
          <a:lstStyle/>
          <a:p>
            <a:pPr algn="ctr" eaLnBrk="1" hangingPunct="1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2852936"/>
            <a:ext cx="5904656" cy="331236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The roles of law</a:t>
            </a:r>
          </a:p>
          <a:p>
            <a:pPr marL="0" indent="0" eaLnBrk="1" hangingPunct="1"/>
            <a:endParaRPr lang="en-US" sz="2800" dirty="0" smtClean="0">
              <a:latin typeface="Baskerville Old Face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>
                <a:latin typeface="Baskerville Old Face" pitchFamily="18" charset="0"/>
              </a:rPr>
              <a:t>4</a:t>
            </a:r>
            <a:r>
              <a:rPr lang="en-US" sz="2800" dirty="0" smtClean="0">
                <a:latin typeface="Baskerville Old Face" pitchFamily="18" charset="0"/>
              </a:rPr>
              <a:t> recent cases</a:t>
            </a:r>
          </a:p>
          <a:p>
            <a:pPr marL="0" indent="0" eaLnBrk="1" hangingPunct="1"/>
            <a:endParaRPr lang="en-US" sz="2800" dirty="0" smtClean="0">
              <a:latin typeface="Baskerville Old Face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Lessons from case law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741872" y="790575"/>
            <a:ext cx="10227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45 Helvetica Light" pitchFamily="1" charset="0"/>
              </a:rPr>
              <a:t>18 March 2014</a:t>
            </a:r>
            <a:endParaRPr lang="en-US" sz="1200" dirty="0">
              <a:solidFill>
                <a:srgbClr val="000000"/>
              </a:solidFill>
              <a:latin typeface="45 Helvetica Light" pitchFamily="1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115821" y="558800"/>
            <a:ext cx="6487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75 Helvetica Bold" pitchFamily="1" charset="0"/>
              </a:rPr>
              <a:t>UEA </a:t>
            </a:r>
            <a:r>
              <a:rPr lang="en-GB" sz="1200" dirty="0">
                <a:solidFill>
                  <a:srgbClr val="000000"/>
                </a:solidFill>
                <a:latin typeface="75 Helvetica Bold" pitchFamily="1" charset="0"/>
              </a:rPr>
              <a:t>2</a:t>
            </a:r>
            <a:r>
              <a:rPr lang="en-GB" sz="1200" dirty="0" smtClean="0">
                <a:solidFill>
                  <a:srgbClr val="000000"/>
                </a:solidFill>
                <a:latin typeface="75 Helvetica Bold" pitchFamily="1" charset="0"/>
              </a:rPr>
              <a:t>/41</a:t>
            </a:r>
            <a:endParaRPr lang="en-US" sz="1200" dirty="0">
              <a:solidFill>
                <a:srgbClr val="000000"/>
              </a:solidFill>
              <a:latin typeface="75 Helvetica Bold" pitchFamily="1" charset="0"/>
            </a:endParaRPr>
          </a:p>
        </p:txBody>
      </p:sp>
      <p:pic>
        <p:nvPicPr>
          <p:cNvPr id="1028" name="Picture 4" descr="https://encrypted-tbn1.gstatic.com/images?q=tbn:ANd9GcQtthRC6UuI5HVCJoM4YiLn_Sk2PKCSBMXNt-zDGBM6-C_ga7T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476672"/>
            <a:ext cx="8381305" cy="6026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The roles of law</a:t>
            </a:r>
            <a:endParaRPr lang="en-GB" sz="2800" b="1" dirty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endParaRPr lang="en-GB" sz="2800" dirty="0" smtClean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endParaRPr lang="en-GB" sz="2800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" y="1233821"/>
            <a:ext cx="8833355" cy="514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" y="193029"/>
            <a:ext cx="1421397" cy="15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476672"/>
            <a:ext cx="8381305" cy="6026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The roles of law</a:t>
            </a:r>
            <a:endParaRPr lang="en-GB" sz="2800" b="1" dirty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endParaRPr lang="en-GB" sz="2800" dirty="0" smtClean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endParaRPr lang="en-GB" sz="2800" dirty="0" smtClean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5" y="1196752"/>
            <a:ext cx="8219971" cy="540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773"/>
            <a:ext cx="16335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7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/>
              </a:rPr>
              <a:t>European Convention of Human Rights Cases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GB" sz="2800" b="1" dirty="0">
              <a:solidFill>
                <a:prstClr val="black"/>
              </a:solidFill>
              <a:latin typeface="Baskerville Old Face" pitchFamily="18" charset="0"/>
              <a:ea typeface="ＭＳ Ｐゴシック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/>
              </a:rPr>
              <a:t>Budayeva v Russia (2008)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Town protected from </a:t>
            </a:r>
            <a:r>
              <a:rPr lang="en-GB" u="sng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Natural mudslides </a:t>
            </a:r>
            <a:r>
              <a:rPr lang="en-GB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by a mud collector &amp; dam – Both damaged in August </a:t>
            </a:r>
            <a:r>
              <a:rPr lang="en-GB" dirty="0" smtClean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1999 </a:t>
            </a:r>
            <a:r>
              <a:rPr lang="en-GB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&amp; funds requested for repairs – No remediation – Mudslides in July 2000 – 8 killed and homes destroyed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Baskerville Old Face" pitchFamily="18" charset="0"/>
              <a:ea typeface="ＭＳ Ｐゴシック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/>
              </a:rPr>
              <a:t>Kolyadenko v Russia (2012)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u="sng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Natural flash flood </a:t>
            </a:r>
            <a:r>
              <a:rPr lang="en-GB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– R</a:t>
            </a:r>
            <a:r>
              <a:rPr lang="en-GB" dirty="0" smtClean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elease </a:t>
            </a:r>
            <a:r>
              <a:rPr lang="en-GB" dirty="0">
                <a:solidFill>
                  <a:prstClr val="black"/>
                </a:solidFill>
                <a:latin typeface="Baskerville Old Face" pitchFamily="18" charset="0"/>
                <a:ea typeface="ＭＳ Ｐゴシック"/>
              </a:rPr>
              <a:t>of water from dam without warning – Damage to flats &amp; belongings</a:t>
            </a:r>
          </a:p>
        </p:txBody>
      </p:sp>
    </p:spTree>
    <p:extLst>
      <p:ext uri="{BB962C8B-B14F-4D97-AF65-F5344CB8AC3E}">
        <p14:creationId xmlns:p14="http://schemas.microsoft.com/office/powerpoint/2010/main" val="9085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GB" b="1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9A1D2B"/>
                </a:solidFill>
                <a:latin typeface="Baskerville Old Face" pitchFamily="18" charset="0"/>
              </a:rPr>
              <a:t>States</a:t>
            </a:r>
            <a:r>
              <a:rPr lang="en-GB" dirty="0" smtClean="0">
                <a:solidFill>
                  <a:srgbClr val="9A1D2B"/>
                </a:solidFill>
                <a:latin typeface="Baskerville Old Face" pitchFamily="18" charset="0"/>
              </a:rPr>
              <a:t> </a:t>
            </a:r>
            <a:r>
              <a:rPr lang="en-GB" dirty="0">
                <a:solidFill>
                  <a:srgbClr val="9A1D2B"/>
                </a:solidFill>
                <a:latin typeface="Baskerville Old Face" pitchFamily="18" charset="0"/>
              </a:rPr>
              <a:t>have a positive duty </a:t>
            </a:r>
            <a:r>
              <a:rPr lang="en-GB" dirty="0" smtClean="0">
                <a:solidFill>
                  <a:srgbClr val="9A1D2B"/>
                </a:solidFill>
                <a:latin typeface="Baskerville Old Face" pitchFamily="18" charset="0"/>
              </a:rPr>
              <a:t>under Article 2 (the right to life) to </a:t>
            </a:r>
            <a:r>
              <a:rPr lang="en-GB" dirty="0">
                <a:solidFill>
                  <a:srgbClr val="9A1D2B"/>
                </a:solidFill>
                <a:latin typeface="Baskerville Old Face" pitchFamily="18" charset="0"/>
              </a:rPr>
              <a:t>take appropriate steps to safeguard the lives of </a:t>
            </a:r>
            <a:r>
              <a:rPr lang="en-GB" b="1" dirty="0">
                <a:solidFill>
                  <a:srgbClr val="9A1D2B"/>
                </a:solidFill>
                <a:latin typeface="Baskerville Old Face" pitchFamily="18" charset="0"/>
              </a:rPr>
              <a:t>Citizens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askerville Old Face" pitchFamily="18" charset="0"/>
              </a:rPr>
              <a:t>Legislative &amp; administrative framework </a:t>
            </a:r>
            <a:r>
              <a:rPr lang="en-GB" i="1" dirty="0">
                <a:solidFill>
                  <a:prstClr val="black"/>
                </a:solidFill>
                <a:latin typeface="Baskerville Old Face" pitchFamily="18" charset="0"/>
              </a:rPr>
              <a:t>designed to provide effective deterrence against threats to the right to life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Baskerville Old Face" pitchFamily="18" charset="0"/>
              </a:rPr>
              <a:t>Before the event</a:t>
            </a:r>
            <a:r>
              <a:rPr lang="en-GB" dirty="0">
                <a:solidFill>
                  <a:prstClr val="black"/>
                </a:solidFill>
                <a:latin typeface="Baskerville Old Face" pitchFamily="18" charset="0"/>
              </a:rPr>
              <a:t>, regulatory measures</a:t>
            </a: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askerville Old Face" pitchFamily="18" charset="0"/>
              </a:rPr>
              <a:t>to identify hazards, assess and control their risks</a:t>
            </a: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askerville Old Face" pitchFamily="18" charset="0"/>
              </a:rPr>
              <a:t>to have a supervisory system to encourage those responsible to adequate safety steps</a:t>
            </a: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>
                <a:solidFill>
                  <a:srgbClr val="9A1D2B"/>
                </a:solidFill>
                <a:latin typeface="Baskerville Old Face" pitchFamily="18" charset="0"/>
              </a:rPr>
              <a:t>to establish coordination &amp; cooperation between administrative </a:t>
            </a:r>
            <a:r>
              <a:rPr lang="en-GB" b="1" dirty="0" smtClean="0">
                <a:solidFill>
                  <a:srgbClr val="9A1D2B"/>
                </a:solidFill>
                <a:latin typeface="Baskerville Old Face" pitchFamily="18" charset="0"/>
              </a:rPr>
              <a:t>authorities COMMUNICATION</a:t>
            </a:r>
            <a:endParaRPr lang="en-GB" b="1" dirty="0">
              <a:solidFill>
                <a:srgbClr val="9A1D2B"/>
              </a:solidFill>
              <a:latin typeface="Baskerville Old Face" pitchFamily="18" charset="0"/>
            </a:endParaRP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askerville Old Face" pitchFamily="18" charset="0"/>
              </a:rPr>
              <a:t>to set in place an emergency warning system</a:t>
            </a: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>
                <a:solidFill>
                  <a:srgbClr val="9A1D2B"/>
                </a:solidFill>
                <a:latin typeface="Baskerville Old Face" pitchFamily="18" charset="0"/>
              </a:rPr>
              <a:t>to inform citizens of the </a:t>
            </a:r>
            <a:r>
              <a:rPr lang="en-GB" b="1" dirty="0" smtClean="0">
                <a:solidFill>
                  <a:srgbClr val="9A1D2B"/>
                </a:solidFill>
                <a:latin typeface="Baskerville Old Face" pitchFamily="18" charset="0"/>
              </a:rPr>
              <a:t>risks COMMUNICATION</a:t>
            </a:r>
            <a:endParaRPr lang="en-GB" b="1" dirty="0" smtClean="0">
              <a:solidFill>
                <a:srgbClr val="9A1D2B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GB" b="1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9A1D2B"/>
                </a:solidFill>
                <a:latin typeface="Baskerville Old Face" pitchFamily="18" charset="0"/>
              </a:rPr>
              <a:t>States</a:t>
            </a:r>
            <a:r>
              <a:rPr lang="en-GB" dirty="0" smtClean="0">
                <a:solidFill>
                  <a:srgbClr val="9A1D2B"/>
                </a:solidFill>
                <a:latin typeface="Baskerville Old Face" pitchFamily="18" charset="0"/>
              </a:rPr>
              <a:t> </a:t>
            </a:r>
            <a:r>
              <a:rPr lang="en-GB" dirty="0">
                <a:solidFill>
                  <a:srgbClr val="9A1D2B"/>
                </a:solidFill>
                <a:latin typeface="Baskerville Old Face" pitchFamily="18" charset="0"/>
              </a:rPr>
              <a:t>have a positive duty to take appropriate steps to safeguard the lives of Citizens</a:t>
            </a: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>
                <a:latin typeface="Baskerville Old Face" pitchFamily="18" charset="0"/>
              </a:rPr>
              <a:t>After the event</a:t>
            </a:r>
            <a:r>
              <a:rPr lang="en-GB" dirty="0">
                <a:latin typeface="Baskerville Old Face" pitchFamily="18" charset="0"/>
              </a:rPr>
              <a:t>, when lives have been lost</a:t>
            </a:r>
          </a:p>
          <a:p>
            <a:pPr marL="1600200" lvl="3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Baskerville Old Face" pitchFamily="18" charset="0"/>
              </a:rPr>
              <a:t>A prompt, diligent, independent &amp; impartial official investigation to ascertain:</a:t>
            </a:r>
          </a:p>
          <a:p>
            <a:pPr marL="2057400" lvl="4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Baskerville Old Face" pitchFamily="18" charset="0"/>
              </a:rPr>
              <a:t>What happened and any shortcomings</a:t>
            </a:r>
          </a:p>
          <a:p>
            <a:pPr marL="2057400" lvl="4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Baskerville Old Face" pitchFamily="18" charset="0"/>
              </a:rPr>
              <a:t>The State officials &amp; authorities </a:t>
            </a:r>
            <a:r>
              <a:rPr lang="en-GB" dirty="0" smtClean="0">
                <a:latin typeface="Baskerville Old Face" pitchFamily="18" charset="0"/>
              </a:rPr>
              <a:t>involved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GB" dirty="0">
              <a:latin typeface="Baskerville Old Face" pitchFamily="18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9A1D2B"/>
                </a:solidFill>
                <a:latin typeface="Baskerville Old Face" pitchFamily="18" charset="0"/>
              </a:rPr>
              <a:t>This </a:t>
            </a:r>
            <a:r>
              <a:rPr lang="en-GB" b="1" dirty="0">
                <a:solidFill>
                  <a:srgbClr val="9A1D2B"/>
                </a:solidFill>
                <a:latin typeface="Baskerville Old Face" pitchFamily="18" charset="0"/>
              </a:rPr>
              <a:t>enquiry may lead to &amp; assist criminal prosecutions and/or claims for </a:t>
            </a:r>
            <a:r>
              <a:rPr lang="en-GB" b="1" dirty="0" smtClean="0">
                <a:solidFill>
                  <a:srgbClr val="9A1D2B"/>
                </a:solidFill>
                <a:latin typeface="Baskerville Old Face" pitchFamily="18" charset="0"/>
              </a:rPr>
              <a:t>compensation from bad COMMUNICATION</a:t>
            </a:r>
            <a:endParaRPr lang="en-GB" b="1" dirty="0">
              <a:solidFill>
                <a:srgbClr val="9A1D2B"/>
              </a:solidFill>
              <a:latin typeface="Baskerville Old Face" pitchFamily="18" charset="0"/>
            </a:endParaRP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b="1" dirty="0">
              <a:solidFill>
                <a:srgbClr val="9A1D2B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National law – Civil claims</a:t>
            </a:r>
          </a:p>
          <a:p>
            <a:pPr lvl="1"/>
            <a:endParaRPr lang="en-GB" sz="2800" b="1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lvl="1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Garcés </a:t>
            </a:r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</a:rPr>
              <a:t>v Chile (2013</a:t>
            </a:r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</a:rPr>
              <a:t>)</a:t>
            </a:r>
          </a:p>
          <a:p>
            <a:pPr lvl="1" algn="ctr"/>
            <a:endParaRPr lang="en-GB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lvl="1" algn="ctr"/>
            <a:endParaRPr lang="en-GB" dirty="0" smtClean="0">
              <a:solidFill>
                <a:srgbClr val="9A1D2B"/>
              </a:solidFill>
              <a:latin typeface="Baskerville Old Fac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>
                <a:latin typeface="Baskerville Old Face" pitchFamily="18" charset="0"/>
              </a:rPr>
              <a:t>Mario Segundo Ovando Garcés, a resident of Santa Clara, Talcahuano</a:t>
            </a:r>
          </a:p>
          <a:p>
            <a:endParaRPr lang="en-GB" dirty="0" smtClean="0">
              <a:latin typeface="Baskerville Old Fac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>
                <a:latin typeface="Baskerville Old Face" pitchFamily="18" charset="0"/>
              </a:rPr>
              <a:t>27 February 2010, in the wake of 8.8 magnitude earthquake, he heard the Regional Governor dispel the risk of a tsunami on a local radio station and decided not to evacuate his home</a:t>
            </a:r>
          </a:p>
          <a:p>
            <a:endParaRPr lang="en-GB" dirty="0" smtClean="0">
              <a:latin typeface="Baskerville Old Fac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>
                <a:latin typeface="Baskerville Old Face" pitchFamily="18" charset="0"/>
              </a:rPr>
              <a:t>20 minutes later a tsunami killed Mario &amp;  300+ other people</a:t>
            </a:r>
            <a:endParaRPr lang="en-GB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02" y="755370"/>
            <a:ext cx="2479441" cy="140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57338"/>
            <a:ext cx="8605838" cy="18700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8952" y="1916833"/>
            <a:ext cx="68940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60848"/>
            <a:ext cx="4566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1175" y="1709738"/>
            <a:ext cx="50689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A1D2B"/>
                </a:solidFill>
                <a:latin typeface="75 Helvetica Bold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1175" y="188641"/>
            <a:ext cx="8237289" cy="6314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Garcés </a:t>
            </a:r>
            <a:r>
              <a:rPr lang="en-GB" sz="2800" b="1" dirty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v Chile (2013</a:t>
            </a:r>
            <a:r>
              <a:rPr lang="en-GB" sz="2800" b="1" dirty="0" smtClean="0">
                <a:solidFill>
                  <a:srgbClr val="9A1D2B"/>
                </a:solidFill>
                <a:latin typeface="Baskerville Old Face" pitchFamily="18" charset="0"/>
                <a:ea typeface="ＭＳ Ｐゴシック" pitchFamily="1" charset="-128"/>
              </a:rPr>
              <a:t>)</a:t>
            </a:r>
          </a:p>
          <a:p>
            <a:pPr lvl="1"/>
            <a:endParaRPr lang="en-GB" sz="2800" b="1" dirty="0" smtClean="0">
              <a:solidFill>
                <a:srgbClr val="9A1D2B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algn="ctr"/>
            <a:endParaRPr lang="en-GB" b="1" dirty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Chilean Navy runs the Hydrographic &amp; Oceanographic Service (SHOA</a:t>
            </a:r>
            <a:r>
              <a:rPr lang="en-GB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endParaRPr lang="en-GB" dirty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SHOA admitted after the tsunami that it 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had made errors; &amp;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given unclear information to government officials who issued an alert, withdrew it, only to reissue it after the event</a:t>
            </a:r>
            <a:r>
              <a:rPr lang="en-GB" dirty="0" smtClean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!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GB" dirty="0">
              <a:solidFill>
                <a:srgbClr val="000000"/>
              </a:solidFill>
              <a:latin typeface="Baskerville Old Face" pitchFamily="18" charset="0"/>
              <a:ea typeface="ＭＳ Ｐゴシック" pitchFamily="1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Supreme Court of Chile: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held the State responsible for Mario's death; &amp;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Baskerville Old Face" pitchFamily="18" charset="0"/>
                <a:ea typeface="ＭＳ Ｐゴシック" pitchFamily="1" charset="-128"/>
              </a:rPr>
              <a:t>awarded his dependants over US$100,000 compensation </a:t>
            </a:r>
          </a:p>
          <a:p>
            <a:pPr lvl="1" algn="ctr"/>
            <a:endParaRPr lang="en-GB" sz="2800" dirty="0">
              <a:solidFill>
                <a:srgbClr val="9A1D2B"/>
              </a:solidFill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4369"/>
            <a:ext cx="2376264" cy="13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75 Helvetica Bold"/>
        <a:ea typeface="ＭＳ Ｐゴシック"/>
        <a:cs typeface=""/>
      </a:majorFont>
      <a:minorFont>
        <a:latin typeface="65 Helvetica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1010</Words>
  <Application>Microsoft Office PowerPoint</Application>
  <PresentationFormat>On-screen Show (4:3)</PresentationFormat>
  <Paragraphs>213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45 Helvetica Light</vt:lpstr>
      <vt:lpstr>65 Helvetica Medium</vt:lpstr>
      <vt:lpstr>75 Helvetica Bold</vt:lpstr>
      <vt:lpstr>Aparajita</vt:lpstr>
      <vt:lpstr>Arial</vt:lpstr>
      <vt:lpstr>Baskerville Old Face</vt:lpstr>
      <vt:lpstr>Bookman Old Style</vt:lpstr>
      <vt:lpstr>Calibri</vt:lpstr>
      <vt:lpstr>Blank Presentation</vt:lpstr>
      <vt:lpstr>Office Theme</vt:lpstr>
      <vt:lpstr>             </vt:lpstr>
      <vt:lpstr>        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PowerPoint Presentation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Richard Bretton</dc:creator>
  <cp:lastModifiedBy>Richard Bretton</cp:lastModifiedBy>
  <cp:revision>78</cp:revision>
  <cp:lastPrinted>2014-09-05T15:07:10Z</cp:lastPrinted>
  <dcterms:modified xsi:type="dcterms:W3CDTF">2014-11-12T18:09:13Z</dcterms:modified>
</cp:coreProperties>
</file>