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3"/>
  </p:notesMasterIdLst>
  <p:handoutMasterIdLst>
    <p:handoutMasterId r:id="rId44"/>
  </p:handoutMasterIdLst>
  <p:sldIdLst>
    <p:sldId id="290" r:id="rId2"/>
    <p:sldId id="393" r:id="rId3"/>
    <p:sldId id="291" r:id="rId4"/>
    <p:sldId id="353" r:id="rId5"/>
    <p:sldId id="354" r:id="rId6"/>
    <p:sldId id="355" r:id="rId7"/>
    <p:sldId id="369" r:id="rId8"/>
    <p:sldId id="312" r:id="rId9"/>
    <p:sldId id="356" r:id="rId10"/>
    <p:sldId id="357" r:id="rId11"/>
    <p:sldId id="358" r:id="rId12"/>
    <p:sldId id="359" r:id="rId13"/>
    <p:sldId id="364" r:id="rId14"/>
    <p:sldId id="360" r:id="rId15"/>
    <p:sldId id="361" r:id="rId16"/>
    <p:sldId id="365" r:id="rId17"/>
    <p:sldId id="362" r:id="rId18"/>
    <p:sldId id="378" r:id="rId19"/>
    <p:sldId id="363" r:id="rId20"/>
    <p:sldId id="370" r:id="rId21"/>
    <p:sldId id="371" r:id="rId22"/>
    <p:sldId id="372" r:id="rId23"/>
    <p:sldId id="373" r:id="rId24"/>
    <p:sldId id="374" r:id="rId25"/>
    <p:sldId id="375" r:id="rId26"/>
    <p:sldId id="376" r:id="rId27"/>
    <p:sldId id="377" r:id="rId28"/>
    <p:sldId id="379" r:id="rId29"/>
    <p:sldId id="380" r:id="rId30"/>
    <p:sldId id="382" r:id="rId31"/>
    <p:sldId id="383" r:id="rId32"/>
    <p:sldId id="384" r:id="rId33"/>
    <p:sldId id="385" r:id="rId34"/>
    <p:sldId id="386" r:id="rId35"/>
    <p:sldId id="387" r:id="rId36"/>
    <p:sldId id="392" r:id="rId37"/>
    <p:sldId id="388" r:id="rId38"/>
    <p:sldId id="389" r:id="rId39"/>
    <p:sldId id="390" r:id="rId40"/>
    <p:sldId id="391" r:id="rId41"/>
    <p:sldId id="394" r:id="rId42"/>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584">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1D2B"/>
    <a:srgbClr val="CC0099"/>
    <a:srgbClr val="800080"/>
    <a:srgbClr val="009999"/>
    <a:srgbClr val="AAA4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37" autoAdjust="0"/>
    <p:restoredTop sz="86495" autoAdjust="0"/>
  </p:normalViewPr>
  <p:slideViewPr>
    <p:cSldViewPr>
      <p:cViewPr varScale="1">
        <p:scale>
          <a:sx n="86" d="100"/>
          <a:sy n="86" d="100"/>
        </p:scale>
        <p:origin x="1188" y="84"/>
      </p:cViewPr>
      <p:guideLst>
        <p:guide orient="horz" pos="584"/>
        <p:guide pos="2880"/>
      </p:guideLst>
    </p:cSldViewPr>
  </p:slideViewPr>
  <p:outlineViewPr>
    <p:cViewPr>
      <p:scale>
        <a:sx n="33" d="100"/>
        <a:sy n="33" d="100"/>
      </p:scale>
      <p:origin x="258" y="64620"/>
    </p:cViewPr>
  </p:outlineViewPr>
  <p:notesTextViewPr>
    <p:cViewPr>
      <p:scale>
        <a:sx n="100" d="100"/>
        <a:sy n="100" d="100"/>
      </p:scale>
      <p:origin x="0" y="0"/>
    </p:cViewPr>
  </p:notesTextViewPr>
  <p:notesViewPr>
    <p:cSldViewPr>
      <p:cViewPr varScale="1">
        <p:scale>
          <a:sx n="65" d="100"/>
          <a:sy n="65" d="100"/>
        </p:scale>
        <p:origin x="-2034" y="-10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386" cy="46511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970378" y="0"/>
            <a:ext cx="3038386" cy="465118"/>
          </a:xfrm>
          <a:prstGeom prst="rect">
            <a:avLst/>
          </a:prstGeom>
        </p:spPr>
        <p:txBody>
          <a:bodyPr vert="horz" lIns="91440" tIns="45720" rIns="91440" bIns="45720" rtlCol="0"/>
          <a:lstStyle>
            <a:lvl1pPr algn="r">
              <a:defRPr sz="1200"/>
            </a:lvl1pPr>
          </a:lstStyle>
          <a:p>
            <a:fld id="{9ACFBDE7-3792-4998-BB52-FFD7BE0760E8}" type="datetimeFigureOut">
              <a:rPr lang="en-GB" smtClean="0"/>
              <a:t>15/01/2014</a:t>
            </a:fld>
            <a:endParaRPr lang="en-GB" dirty="0"/>
          </a:p>
        </p:txBody>
      </p:sp>
      <p:sp>
        <p:nvSpPr>
          <p:cNvPr id="4" name="Footer Placeholder 3"/>
          <p:cNvSpPr>
            <a:spLocks noGrp="1"/>
          </p:cNvSpPr>
          <p:nvPr>
            <p:ph type="ftr" sz="quarter" idx="2"/>
          </p:nvPr>
        </p:nvSpPr>
        <p:spPr>
          <a:xfrm>
            <a:off x="2" y="8829797"/>
            <a:ext cx="3038386" cy="465118"/>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970378" y="8829797"/>
            <a:ext cx="3038386" cy="465118"/>
          </a:xfrm>
          <a:prstGeom prst="rect">
            <a:avLst/>
          </a:prstGeom>
        </p:spPr>
        <p:txBody>
          <a:bodyPr vert="horz" lIns="91440" tIns="45720" rIns="91440" bIns="45720" rtlCol="0" anchor="b"/>
          <a:lstStyle>
            <a:lvl1pPr algn="r">
              <a:defRPr sz="1200"/>
            </a:lvl1pPr>
          </a:lstStyle>
          <a:p>
            <a:fld id="{2167C8BC-6C6E-4F2A-806D-1B9F174A4F4C}" type="slidenum">
              <a:rPr lang="en-GB" smtClean="0"/>
              <a:t>‹#›</a:t>
            </a:fld>
            <a:endParaRPr lang="en-GB" dirty="0"/>
          </a:p>
        </p:txBody>
      </p:sp>
    </p:spTree>
    <p:extLst>
      <p:ext uri="{BB962C8B-B14F-4D97-AF65-F5344CB8AC3E}">
        <p14:creationId xmlns:p14="http://schemas.microsoft.com/office/powerpoint/2010/main" val="1362225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2" y="0"/>
            <a:ext cx="3038386" cy="465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ea typeface="ＭＳ Ｐゴシック" pitchFamily="1" charset="-128"/>
              </a:defRPr>
            </a:lvl1pPr>
          </a:lstStyle>
          <a:p>
            <a:pPr>
              <a:defRPr/>
            </a:pPr>
            <a:endParaRPr lang="en-US" dirty="0"/>
          </a:p>
        </p:txBody>
      </p:sp>
      <p:sp>
        <p:nvSpPr>
          <p:cNvPr id="12291" name="Rectangle 3"/>
          <p:cNvSpPr>
            <a:spLocks noGrp="1" noChangeArrowheads="1"/>
          </p:cNvSpPr>
          <p:nvPr>
            <p:ph type="dt" idx="1"/>
          </p:nvPr>
        </p:nvSpPr>
        <p:spPr bwMode="auto">
          <a:xfrm>
            <a:off x="3972016" y="0"/>
            <a:ext cx="3038385" cy="465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ea typeface="ＭＳ Ｐゴシック" pitchFamily="1" charset="-128"/>
              </a:defRPr>
            </a:lvl1pPr>
          </a:lstStyle>
          <a:p>
            <a:pPr>
              <a:defRPr/>
            </a:pPr>
            <a:endParaRPr lang="en-US" dirty="0"/>
          </a:p>
        </p:txBody>
      </p:sp>
      <p:sp>
        <p:nvSpPr>
          <p:cNvPr id="1126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935267" y="4416386"/>
            <a:ext cx="5139868" cy="4183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2" y="8831285"/>
            <a:ext cx="3038386" cy="465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ea typeface="ＭＳ Ｐゴシック" pitchFamily="1" charset="-128"/>
              </a:defRPr>
            </a:lvl1pPr>
          </a:lstStyle>
          <a:p>
            <a:pPr>
              <a:defRPr/>
            </a:pPr>
            <a:endParaRPr lang="en-US" dirty="0"/>
          </a:p>
        </p:txBody>
      </p:sp>
      <p:sp>
        <p:nvSpPr>
          <p:cNvPr id="12295" name="Rectangle 7"/>
          <p:cNvSpPr>
            <a:spLocks noGrp="1" noChangeArrowheads="1"/>
          </p:cNvSpPr>
          <p:nvPr>
            <p:ph type="sldNum" sz="quarter" idx="5"/>
          </p:nvPr>
        </p:nvSpPr>
        <p:spPr bwMode="auto">
          <a:xfrm>
            <a:off x="3972016" y="8831285"/>
            <a:ext cx="3038385" cy="465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ea typeface="ＭＳ Ｐゴシック" pitchFamily="1" charset="-128"/>
              </a:defRPr>
            </a:lvl1pPr>
          </a:lstStyle>
          <a:p>
            <a:pPr>
              <a:defRPr/>
            </a:pPr>
            <a:fld id="{93D0BBCD-2455-4E15-9B51-B7A51E67334B}" type="slidenum">
              <a:rPr lang="en-US"/>
              <a:pPr>
                <a:defRPr/>
              </a:pPr>
              <a:t>‹#›</a:t>
            </a:fld>
            <a:endParaRPr lang="en-US" dirty="0"/>
          </a:p>
        </p:txBody>
      </p:sp>
    </p:spTree>
    <p:extLst>
      <p:ext uri="{BB962C8B-B14F-4D97-AF65-F5344CB8AC3E}">
        <p14:creationId xmlns:p14="http://schemas.microsoft.com/office/powerpoint/2010/main" val="10902971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1</a:t>
            </a:fld>
            <a:endParaRPr lang="en-US" dirty="0"/>
          </a:p>
        </p:txBody>
      </p:sp>
    </p:spTree>
    <p:extLst>
      <p:ext uri="{BB962C8B-B14F-4D97-AF65-F5344CB8AC3E}">
        <p14:creationId xmlns:p14="http://schemas.microsoft.com/office/powerpoint/2010/main" val="2331475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31</a:t>
            </a:fld>
            <a:endParaRPr lang="en-US" dirty="0"/>
          </a:p>
        </p:txBody>
      </p:sp>
    </p:spTree>
    <p:extLst>
      <p:ext uri="{BB962C8B-B14F-4D97-AF65-F5344CB8AC3E}">
        <p14:creationId xmlns:p14="http://schemas.microsoft.com/office/powerpoint/2010/main" val="2170598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32</a:t>
            </a:fld>
            <a:endParaRPr lang="en-US" dirty="0"/>
          </a:p>
        </p:txBody>
      </p:sp>
    </p:spTree>
    <p:extLst>
      <p:ext uri="{BB962C8B-B14F-4D97-AF65-F5344CB8AC3E}">
        <p14:creationId xmlns:p14="http://schemas.microsoft.com/office/powerpoint/2010/main" val="2170598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33</a:t>
            </a:fld>
            <a:endParaRPr lang="en-US" dirty="0"/>
          </a:p>
        </p:txBody>
      </p:sp>
    </p:spTree>
    <p:extLst>
      <p:ext uri="{BB962C8B-B14F-4D97-AF65-F5344CB8AC3E}">
        <p14:creationId xmlns:p14="http://schemas.microsoft.com/office/powerpoint/2010/main" val="2170598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34</a:t>
            </a:fld>
            <a:endParaRPr lang="en-US" dirty="0"/>
          </a:p>
        </p:txBody>
      </p:sp>
    </p:spTree>
    <p:extLst>
      <p:ext uri="{BB962C8B-B14F-4D97-AF65-F5344CB8AC3E}">
        <p14:creationId xmlns:p14="http://schemas.microsoft.com/office/powerpoint/2010/main" val="2170598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35</a:t>
            </a:fld>
            <a:endParaRPr lang="en-US" dirty="0"/>
          </a:p>
        </p:txBody>
      </p:sp>
    </p:spTree>
    <p:extLst>
      <p:ext uri="{BB962C8B-B14F-4D97-AF65-F5344CB8AC3E}">
        <p14:creationId xmlns:p14="http://schemas.microsoft.com/office/powerpoint/2010/main" val="2170598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36</a:t>
            </a:fld>
            <a:endParaRPr lang="en-US" dirty="0"/>
          </a:p>
        </p:txBody>
      </p:sp>
    </p:spTree>
    <p:extLst>
      <p:ext uri="{BB962C8B-B14F-4D97-AF65-F5344CB8AC3E}">
        <p14:creationId xmlns:p14="http://schemas.microsoft.com/office/powerpoint/2010/main" val="2066235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37</a:t>
            </a:fld>
            <a:endParaRPr lang="en-US" dirty="0"/>
          </a:p>
        </p:txBody>
      </p:sp>
    </p:spTree>
    <p:extLst>
      <p:ext uri="{BB962C8B-B14F-4D97-AF65-F5344CB8AC3E}">
        <p14:creationId xmlns:p14="http://schemas.microsoft.com/office/powerpoint/2010/main" val="2066235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38</a:t>
            </a:fld>
            <a:endParaRPr lang="en-US" dirty="0"/>
          </a:p>
        </p:txBody>
      </p:sp>
    </p:spTree>
    <p:extLst>
      <p:ext uri="{BB962C8B-B14F-4D97-AF65-F5344CB8AC3E}">
        <p14:creationId xmlns:p14="http://schemas.microsoft.com/office/powerpoint/2010/main" val="2066235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39</a:t>
            </a:fld>
            <a:endParaRPr lang="en-US" dirty="0"/>
          </a:p>
        </p:txBody>
      </p:sp>
    </p:spTree>
    <p:extLst>
      <p:ext uri="{BB962C8B-B14F-4D97-AF65-F5344CB8AC3E}">
        <p14:creationId xmlns:p14="http://schemas.microsoft.com/office/powerpoint/2010/main" val="2066235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40</a:t>
            </a:fld>
            <a:endParaRPr lang="en-US" dirty="0"/>
          </a:p>
        </p:txBody>
      </p:sp>
    </p:spTree>
    <p:extLst>
      <p:ext uri="{BB962C8B-B14F-4D97-AF65-F5344CB8AC3E}">
        <p14:creationId xmlns:p14="http://schemas.microsoft.com/office/powerpoint/2010/main" val="206623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2</a:t>
            </a:fld>
            <a:endParaRPr lang="en-US" dirty="0"/>
          </a:p>
        </p:txBody>
      </p:sp>
    </p:spTree>
    <p:extLst>
      <p:ext uri="{BB962C8B-B14F-4D97-AF65-F5344CB8AC3E}">
        <p14:creationId xmlns:p14="http://schemas.microsoft.com/office/powerpoint/2010/main" val="2331475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41</a:t>
            </a:fld>
            <a:endParaRPr lang="en-US" dirty="0"/>
          </a:p>
        </p:txBody>
      </p:sp>
    </p:spTree>
    <p:extLst>
      <p:ext uri="{BB962C8B-B14F-4D97-AF65-F5344CB8AC3E}">
        <p14:creationId xmlns:p14="http://schemas.microsoft.com/office/powerpoint/2010/main" val="103351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3</a:t>
            </a:fld>
            <a:endParaRPr lang="en-US" dirty="0"/>
          </a:p>
        </p:txBody>
      </p:sp>
    </p:spTree>
    <p:extLst>
      <p:ext uri="{BB962C8B-B14F-4D97-AF65-F5344CB8AC3E}">
        <p14:creationId xmlns:p14="http://schemas.microsoft.com/office/powerpoint/2010/main" val="2170598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4</a:t>
            </a:fld>
            <a:endParaRPr lang="en-US" dirty="0"/>
          </a:p>
        </p:txBody>
      </p:sp>
    </p:spTree>
    <p:extLst>
      <p:ext uri="{BB962C8B-B14F-4D97-AF65-F5344CB8AC3E}">
        <p14:creationId xmlns:p14="http://schemas.microsoft.com/office/powerpoint/2010/main" val="2170598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5</a:t>
            </a:fld>
            <a:endParaRPr lang="en-US" dirty="0"/>
          </a:p>
        </p:txBody>
      </p:sp>
    </p:spTree>
    <p:extLst>
      <p:ext uri="{BB962C8B-B14F-4D97-AF65-F5344CB8AC3E}">
        <p14:creationId xmlns:p14="http://schemas.microsoft.com/office/powerpoint/2010/main" val="2170598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6</a:t>
            </a:fld>
            <a:endParaRPr lang="en-US" dirty="0"/>
          </a:p>
        </p:txBody>
      </p:sp>
    </p:spTree>
    <p:extLst>
      <p:ext uri="{BB962C8B-B14F-4D97-AF65-F5344CB8AC3E}">
        <p14:creationId xmlns:p14="http://schemas.microsoft.com/office/powerpoint/2010/main" val="2170598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7</a:t>
            </a:fld>
            <a:endParaRPr lang="en-US" dirty="0"/>
          </a:p>
        </p:txBody>
      </p:sp>
    </p:spTree>
    <p:extLst>
      <p:ext uri="{BB962C8B-B14F-4D97-AF65-F5344CB8AC3E}">
        <p14:creationId xmlns:p14="http://schemas.microsoft.com/office/powerpoint/2010/main" val="2170598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Life in the Middle Ages was hazardous but there is no evidence of the notion of </a:t>
            </a:r>
            <a:r>
              <a:rPr lang="en-GB" dirty="0" smtClean="0"/>
              <a:t>risk </a:t>
            </a:r>
            <a:r>
              <a:rPr lang="en-GB" dirty="0"/>
              <a:t>existing in any traditional culture.  The uncertainties of everyday life (hazards) were expressed and managed through a range of religious and magical beliefs in concepts such as fate, divine providence and luck.  They were incapable of management by humans (Giddens 1999; Reith 2004; Gurvitch, 1964; Hacking, 1975).</a:t>
            </a:r>
          </a:p>
          <a:p>
            <a:r>
              <a:rPr lang="en-GB" dirty="0"/>
              <a:t>John Wesley, the Anglican cleric and Christian theologian, viewed the All Saints' Day 1755 earthquake that destroyed Lisbon, Portugal "as God's punishment of the licentious behaviour of believers in Lisbon and retribution for the severity of the Portuguese Inquisition" (Bryant 2005, 3).</a:t>
            </a:r>
          </a:p>
          <a:p>
            <a:r>
              <a:rPr lang="en-GB" dirty="0"/>
              <a:t>Although the Gods always retained prime responsibility, sometimes earthly rulers were attributed with vicarious liability.  For example, in Chinese tradition, the emperors were held accountable for events, including natural disasters over which they could not plausibly have exercised any control, on the grounds that the Gods were angry with them or that they had somehow lost the mandate of heaven (Hood 2002, 24).</a:t>
            </a:r>
          </a:p>
          <a:p>
            <a:r>
              <a:rPr lang="en-GB" dirty="0" smtClean="0"/>
              <a:t>Time before the End of Tradition</a:t>
            </a:r>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8</a:t>
            </a:fld>
            <a:endParaRPr lang="en-US" dirty="0"/>
          </a:p>
        </p:txBody>
      </p:sp>
    </p:spTree>
    <p:extLst>
      <p:ext uri="{BB962C8B-B14F-4D97-AF65-F5344CB8AC3E}">
        <p14:creationId xmlns:p14="http://schemas.microsoft.com/office/powerpoint/2010/main" val="1839869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3D0BBCD-2455-4E15-9B51-B7A51E67334B}" type="slidenum">
              <a:rPr lang="en-US" smtClean="0"/>
              <a:pPr>
                <a:defRPr/>
              </a:pPr>
              <a:t>30</a:t>
            </a:fld>
            <a:endParaRPr lang="en-US" dirty="0"/>
          </a:p>
        </p:txBody>
      </p:sp>
    </p:spTree>
    <p:extLst>
      <p:ext uri="{BB962C8B-B14F-4D97-AF65-F5344CB8AC3E}">
        <p14:creationId xmlns:p14="http://schemas.microsoft.com/office/powerpoint/2010/main" val="21705984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7" name="Rectangle 3"/>
          <p:cNvSpPr>
            <a:spLocks noGrp="1" noChangeArrowheads="1"/>
          </p:cNvSpPr>
          <p:nvPr>
            <p:ph type="ctrTitle"/>
          </p:nvPr>
        </p:nvSpPr>
        <p:spPr>
          <a:xfrm>
            <a:off x="358775" y="1798638"/>
            <a:ext cx="7772400" cy="762000"/>
          </a:xfrm>
        </p:spPr>
        <p:txBody>
          <a:bodyPr/>
          <a:lstStyle>
            <a:lvl1pPr>
              <a:lnSpc>
                <a:spcPts val="2700"/>
              </a:lnSpc>
              <a:defRPr sz="2500">
                <a:solidFill>
                  <a:schemeClr val="tx1"/>
                </a:solidFill>
              </a:defRPr>
            </a:lvl1pPr>
          </a:lstStyle>
          <a:p>
            <a:pPr lvl="0"/>
            <a:r>
              <a:rPr lang="en-US" noProof="0" smtClean="0"/>
              <a:t>Click to edit Master title style</a:t>
            </a:r>
          </a:p>
        </p:txBody>
      </p:sp>
      <p:sp>
        <p:nvSpPr>
          <p:cNvPr id="6148" name="Rectangle 4"/>
          <p:cNvSpPr>
            <a:spLocks noGrp="1" noChangeArrowheads="1"/>
          </p:cNvSpPr>
          <p:nvPr>
            <p:ph type="subTitle" idx="1"/>
          </p:nvPr>
        </p:nvSpPr>
        <p:spPr>
          <a:xfrm>
            <a:off x="358775" y="3238500"/>
            <a:ext cx="6400800" cy="1752600"/>
          </a:xfrm>
        </p:spPr>
        <p:txBody>
          <a:bodyPr/>
          <a:lstStyle>
            <a:lvl1pPr marL="479425" indent="-479425">
              <a:lnSpc>
                <a:spcPts val="2400"/>
              </a:lnSpc>
              <a:buFontTx/>
              <a:buBlip>
                <a:blip r:embed="rId2"/>
              </a:buBlip>
              <a:defRPr sz="2200">
                <a:latin typeface="45 Helvetica Light" pitchFamily="1" charset="0"/>
              </a:defRPr>
            </a:lvl1pPr>
          </a:lstStyle>
          <a:p>
            <a:pPr lvl="0"/>
            <a:r>
              <a:rPr lang="en-US" noProof="0" smtClean="0"/>
              <a:t>Click to edit Master subtitle style</a:t>
            </a:r>
          </a:p>
        </p:txBody>
      </p:sp>
    </p:spTree>
    <p:extLst>
      <p:ext uri="{BB962C8B-B14F-4D97-AF65-F5344CB8AC3E}">
        <p14:creationId xmlns:p14="http://schemas.microsoft.com/office/powerpoint/2010/main" val="1972964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81284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88075" y="2698750"/>
            <a:ext cx="1943100" cy="34734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8775" y="2698750"/>
            <a:ext cx="5676900" cy="3473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9866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22337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265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8775" y="3352800"/>
            <a:ext cx="3810000" cy="281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321175" y="3352800"/>
            <a:ext cx="3810000" cy="281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34117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22057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759762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47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27083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93757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2698750"/>
            <a:ext cx="77724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58775" y="3352800"/>
            <a:ext cx="77724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p:titleStyle>
    <p:bodyStyle>
      <a:lvl1pPr marL="342900" indent="-342900" algn="l" rtl="0" eaLnBrk="0" fontAlgn="base" hangingPunct="0">
        <a:lnSpc>
          <a:spcPts val="2700"/>
        </a:lnSpc>
        <a:spcBef>
          <a:spcPct val="20000"/>
        </a:spcBef>
        <a:spcAft>
          <a:spcPct val="0"/>
        </a:spcAft>
        <a:defRPr sz="25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ea typeface="+mn-ea"/>
        </a:defRPr>
      </a:lvl2pPr>
      <a:lvl3pPr marL="1143000" indent="-228600" algn="l" rtl="0" eaLnBrk="0" fontAlgn="base" hangingPunct="0">
        <a:spcBef>
          <a:spcPct val="20000"/>
        </a:spcBef>
        <a:spcAft>
          <a:spcPct val="0"/>
        </a:spcAft>
        <a:buChar char="•"/>
        <a:defRPr sz="2400">
          <a:solidFill>
            <a:schemeClr val="tx1"/>
          </a:solidFill>
          <a:latin typeface="Arial" charset="0"/>
          <a:ea typeface="+mn-ea"/>
        </a:defRPr>
      </a:lvl3pPr>
      <a:lvl4pPr marL="1600200" indent="-228600" algn="l" rtl="0" eaLnBrk="0" fontAlgn="base" hangingPunct="0">
        <a:spcBef>
          <a:spcPct val="20000"/>
        </a:spcBef>
        <a:spcAft>
          <a:spcPct val="0"/>
        </a:spcAft>
        <a:buChar char="–"/>
        <a:defRPr sz="2000">
          <a:solidFill>
            <a:schemeClr val="tx1"/>
          </a:solidFill>
          <a:latin typeface="Arial" charset="0"/>
          <a:ea typeface="+mn-ea"/>
        </a:defRPr>
      </a:lvl4pPr>
      <a:lvl5pPr marL="2057400" indent="-228600" algn="l" rtl="0" eaLnBrk="0" fontAlgn="base" hangingPunct="0">
        <a:spcBef>
          <a:spcPct val="20000"/>
        </a:spcBef>
        <a:spcAft>
          <a:spcPct val="0"/>
        </a:spcAft>
        <a:buChar char="»"/>
        <a:defRPr sz="2000">
          <a:solidFill>
            <a:schemeClr val="tx1"/>
          </a:solidFill>
          <a:latin typeface="Arial" charset="0"/>
          <a:ea typeface="+mn-ea"/>
        </a:defRPr>
      </a:lvl5pPr>
      <a:lvl6pPr marL="2514600" indent="-228600" algn="l" rtl="0" fontAlgn="base">
        <a:spcBef>
          <a:spcPct val="20000"/>
        </a:spcBef>
        <a:spcAft>
          <a:spcPct val="0"/>
        </a:spcAft>
        <a:buChar char="»"/>
        <a:defRPr sz="2000">
          <a:solidFill>
            <a:schemeClr val="tx1"/>
          </a:solidFill>
          <a:latin typeface="Arial" charset="0"/>
          <a:ea typeface="+mn-ea"/>
        </a:defRPr>
      </a:lvl6pPr>
      <a:lvl7pPr marL="2971800" indent="-228600" algn="l" rtl="0" fontAlgn="base">
        <a:spcBef>
          <a:spcPct val="20000"/>
        </a:spcBef>
        <a:spcAft>
          <a:spcPct val="0"/>
        </a:spcAft>
        <a:buChar char="»"/>
        <a:defRPr sz="2000">
          <a:solidFill>
            <a:schemeClr val="tx1"/>
          </a:solidFill>
          <a:latin typeface="Arial" charset="0"/>
          <a:ea typeface="+mn-ea"/>
        </a:defRPr>
      </a:lvl7pPr>
      <a:lvl8pPr marL="3429000" indent="-228600" algn="l" rtl="0" fontAlgn="base">
        <a:spcBef>
          <a:spcPct val="20000"/>
        </a:spcBef>
        <a:spcAft>
          <a:spcPct val="0"/>
        </a:spcAft>
        <a:buChar char="»"/>
        <a:defRPr sz="2000">
          <a:solidFill>
            <a:schemeClr val="tx1"/>
          </a:solidFill>
          <a:latin typeface="Arial" charset="0"/>
          <a:ea typeface="+mn-ea"/>
        </a:defRPr>
      </a:lvl8pPr>
      <a:lvl9pPr marL="3886200" indent="-228600" algn="l" rtl="0" fontAlgn="base">
        <a:spcBef>
          <a:spcPct val="20000"/>
        </a:spcBef>
        <a:spcAft>
          <a:spcPct val="0"/>
        </a:spcAft>
        <a:buChar char="»"/>
        <a:defRPr sz="2000">
          <a:solidFill>
            <a:schemeClr val="tx1"/>
          </a:solidFill>
          <a:latin typeface="Arial"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acintosh%20HD:Users:freelance:Desktop:UoB_PowerpointSlides_v3-1.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acintosh%20HD:Users:freelance:Desktop:UoB_PowerpointSlides_v3-1.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acintosh%20HD:Users:freelance:Desktop:UoB_PowerpointSlides_v3-1.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acintosh%20HD:Users:freelance:Desktop:UoB_PowerpointSlides_v3-1.jpg"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25195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a:xfrm>
            <a:off x="323056" y="790575"/>
            <a:ext cx="8605838" cy="4939847"/>
          </a:xfrm>
        </p:spPr>
        <p:txBody>
          <a:bodyPr/>
          <a:lstStyle/>
          <a:p>
            <a:pPr algn="ctr" eaLnBrk="1" hangingPunct="1"/>
            <a:r>
              <a:rPr lang="en-US" sz="2400" i="1" dirty="0" smtClean="0"/>
              <a:t/>
            </a:r>
            <a:br>
              <a:rPr lang="en-US" sz="2400" i="1" dirty="0" smtClean="0"/>
            </a:br>
            <a:r>
              <a:rPr lang="en-US" sz="2400" i="1" dirty="0"/>
              <a:t/>
            </a:r>
            <a:br>
              <a:rPr lang="en-US" sz="2400" i="1" dirty="0"/>
            </a:br>
            <a:r>
              <a:rPr lang="en-US" sz="2400" i="1" dirty="0" smtClean="0"/>
              <a:t/>
            </a:r>
            <a:br>
              <a:rPr lang="en-US" sz="2400" i="1" dirty="0" smtClean="0"/>
            </a:br>
            <a:r>
              <a:rPr lang="en-US" sz="2400" i="1" dirty="0"/>
              <a:t/>
            </a:r>
            <a:br>
              <a:rPr lang="en-US" sz="2400" i="1" dirty="0"/>
            </a:br>
            <a:endParaRPr lang="en-US" sz="2400" b="1" dirty="0" smtClean="0">
              <a:solidFill>
                <a:schemeClr val="tx1"/>
              </a:solidFill>
            </a:endParaRPr>
          </a:p>
        </p:txBody>
      </p:sp>
      <p:sp>
        <p:nvSpPr>
          <p:cNvPr id="2053" name="Rectangle 7"/>
          <p:cNvSpPr>
            <a:spLocks noChangeArrowheads="1"/>
          </p:cNvSpPr>
          <p:nvPr/>
        </p:nvSpPr>
        <p:spPr bwMode="auto">
          <a:xfrm>
            <a:off x="7579968" y="790575"/>
            <a:ext cx="1184620"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2055" name="Rectangle 7"/>
          <p:cNvSpPr>
            <a:spLocks noChangeArrowheads="1"/>
          </p:cNvSpPr>
          <p:nvPr/>
        </p:nvSpPr>
        <p:spPr bwMode="auto">
          <a:xfrm>
            <a:off x="7733857" y="558800"/>
            <a:ext cx="103073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Barcelona 1/41</a:t>
            </a:r>
            <a:endParaRPr lang="en-US" sz="1200" dirty="0">
              <a:solidFill>
                <a:srgbClr val="000000"/>
              </a:solidFill>
              <a:latin typeface="75 Helvetica Bold" pitchFamily="1" charset="0"/>
            </a:endParaRPr>
          </a:p>
        </p:txBody>
      </p:sp>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7744" y="1307505"/>
            <a:ext cx="4248472" cy="472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a:xfrm>
            <a:off x="358775" y="1196975"/>
            <a:ext cx="8605838" cy="4824413"/>
          </a:xfrm>
        </p:spPr>
        <p:txBody>
          <a:bodyPr/>
          <a:lstStyle/>
          <a:p>
            <a:pPr eaLnBrk="1" hangingPunct="1"/>
            <a:r>
              <a:rPr lang="en-US" altLang="en-US" i="1" dirty="0" smtClean="0"/>
              <a:t/>
            </a:r>
            <a:br>
              <a:rPr lang="en-US" altLang="en-US" i="1" dirty="0" smtClean="0"/>
            </a:br>
            <a:r>
              <a:rPr lang="en-US" altLang="en-US" i="1" dirty="0" smtClean="0"/>
              <a:t/>
            </a:r>
            <a:br>
              <a:rPr lang="en-US" altLang="en-US" i="1" dirty="0" smtClean="0"/>
            </a:br>
            <a:r>
              <a:rPr lang="en-US" altLang="en-US" sz="2400" b="1" dirty="0" smtClean="0">
                <a:solidFill>
                  <a:schemeClr val="tx1"/>
                </a:solidFill>
                <a:latin typeface="Baskerville Old Face" pitchFamily="18" charset="0"/>
              </a:rPr>
              <a:t>Societal risks (primary)</a:t>
            </a:r>
            <a:r>
              <a:rPr lang="en-US" altLang="en-US" sz="2400" i="1" dirty="0" smtClean="0">
                <a:latin typeface="Baskerville Old Face" pitchFamily="18" charset="0"/>
              </a:rPr>
              <a:t/>
            </a:r>
            <a:br>
              <a:rPr lang="en-US" altLang="en-US" sz="2400" i="1" dirty="0" smtClean="0">
                <a:latin typeface="Baskerville Old Face" pitchFamily="18" charset="0"/>
              </a:rPr>
            </a:br>
            <a:r>
              <a:rPr lang="en-US" altLang="en-US" sz="2400" i="1" dirty="0" smtClean="0">
                <a:latin typeface="Baskerville Old Face" pitchFamily="18" charset="0"/>
              </a:rPr>
              <a:t/>
            </a:r>
            <a:br>
              <a:rPr lang="en-US" altLang="en-US" sz="2400" i="1" dirty="0" smtClean="0">
                <a:latin typeface="Baskerville Old Face" pitchFamily="18" charset="0"/>
              </a:rPr>
            </a:br>
            <a:r>
              <a:rPr lang="en-US" altLang="en-US" sz="2400" i="1" dirty="0" smtClean="0">
                <a:latin typeface="Baskerville Old Face" pitchFamily="18" charset="0"/>
              </a:rPr>
              <a:t/>
            </a:r>
            <a:br>
              <a:rPr lang="en-US" altLang="en-US" sz="2400" i="1" dirty="0" smtClean="0">
                <a:latin typeface="Baskerville Old Face" pitchFamily="18" charset="0"/>
              </a:rPr>
            </a:br>
            <a:r>
              <a:rPr lang="en-US" altLang="en-US" sz="2400" i="1" dirty="0" smtClean="0">
                <a:latin typeface="Baskerville Old Face" pitchFamily="18" charset="0"/>
              </a:rPr>
              <a:t/>
            </a:r>
            <a:br>
              <a:rPr lang="en-US" altLang="en-US" sz="2400" i="1" dirty="0" smtClean="0">
                <a:latin typeface="Baskerville Old Face" pitchFamily="18" charset="0"/>
              </a:rPr>
            </a:br>
            <a:r>
              <a:rPr lang="en-US" altLang="en-US" sz="2400" b="1" dirty="0" smtClean="0">
                <a:solidFill>
                  <a:schemeClr val="tx1"/>
                </a:solidFill>
                <a:latin typeface="Baskerville Old Face" pitchFamily="18" charset="0"/>
              </a:rPr>
              <a:t>Institutional risks (secondary)</a:t>
            </a:r>
          </a:p>
        </p:txBody>
      </p:sp>
      <p:sp>
        <p:nvSpPr>
          <p:cNvPr id="4100"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15 January 2014</a:t>
            </a:r>
            <a:endParaRPr lang="en-US" altLang="en-US" sz="1200" dirty="0">
              <a:solidFill>
                <a:srgbClr val="000000"/>
              </a:solidFill>
              <a:latin typeface="45 Helvetica Light" pitchFamily="1" charset="0"/>
            </a:endParaRPr>
          </a:p>
        </p:txBody>
      </p:sp>
      <p:pic>
        <p:nvPicPr>
          <p:cNvPr id="410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2"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10/41</a:t>
            </a:r>
            <a:endParaRPr lang="en-US" altLang="en-US" sz="1200" dirty="0">
              <a:solidFill>
                <a:srgbClr val="000000"/>
              </a:solidFill>
              <a:latin typeface="75 Helvetica Bold" pitchFamily="1" charset="0"/>
            </a:endParaRPr>
          </a:p>
        </p:txBody>
      </p:sp>
      <p:pic>
        <p:nvPicPr>
          <p:cNvPr id="410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7725" y="1433513"/>
            <a:ext cx="2889250" cy="191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7588" y="3502025"/>
            <a:ext cx="2643187" cy="256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80248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2387" y="1555750"/>
            <a:ext cx="2374900"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15 January 2014</a:t>
            </a:r>
            <a:endParaRPr lang="en-US" altLang="en-US" sz="1200" dirty="0">
              <a:solidFill>
                <a:srgbClr val="000000"/>
              </a:solidFill>
              <a:latin typeface="45 Helvetica Light" pitchFamily="1" charset="0"/>
            </a:endParaRPr>
          </a:p>
        </p:txBody>
      </p:sp>
      <p:pic>
        <p:nvPicPr>
          <p:cNvPr id="51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5" name="Rectangle 7"/>
          <p:cNvSpPr>
            <a:spLocks noChangeArrowheads="1"/>
          </p:cNvSpPr>
          <p:nvPr/>
        </p:nvSpPr>
        <p:spPr bwMode="auto">
          <a:xfrm>
            <a:off x="7660311" y="558800"/>
            <a:ext cx="1104277"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11/41</a:t>
            </a:r>
            <a:endParaRPr lang="en-US" altLang="en-US" sz="1200" dirty="0">
              <a:solidFill>
                <a:srgbClr val="000000"/>
              </a:solidFill>
              <a:latin typeface="75 Helvetica Bold" pitchFamily="1" charset="0"/>
            </a:endParaRPr>
          </a:p>
        </p:txBody>
      </p:sp>
      <p:sp>
        <p:nvSpPr>
          <p:cNvPr id="2" name="Rectangle 1"/>
          <p:cNvSpPr/>
          <p:nvPr/>
        </p:nvSpPr>
        <p:spPr bwMode="auto">
          <a:xfrm>
            <a:off x="3038475" y="1146119"/>
            <a:ext cx="3318669" cy="523875"/>
          </a:xfrm>
          <a:prstGeom prst="rect">
            <a:avLst/>
          </a:prstGeom>
          <a:solidFill>
            <a:schemeClr val="tx1"/>
          </a:solidFill>
          <a:ln w="9525" cap="flat" cmpd="sng" algn="ctr">
            <a:solidFill>
              <a:schemeClr val="accent3"/>
            </a:solidFill>
            <a:prstDash val="solid"/>
            <a:round/>
            <a:headEnd type="none" w="med" len="med"/>
            <a:tailEnd type="none" w="med" len="med"/>
          </a:ln>
          <a:effectLst/>
          <a:extLst/>
        </p:spPr>
        <p:txBody>
          <a:bodyPr/>
          <a:lstStyle/>
          <a:p>
            <a:pPr algn="ctr">
              <a:defRPr/>
            </a:pPr>
            <a:r>
              <a:rPr lang="en-GB" dirty="0">
                <a:solidFill>
                  <a:schemeClr val="bg1"/>
                </a:solidFill>
                <a:latin typeface="Baskerville Old Face" pitchFamily="18" charset="0"/>
                <a:ea typeface="ＭＳ Ｐゴシック" pitchFamily="1" charset="-128"/>
              </a:rPr>
              <a:t>Hazard Assessment</a:t>
            </a:r>
          </a:p>
        </p:txBody>
      </p:sp>
      <p:sp>
        <p:nvSpPr>
          <p:cNvPr id="5127" name="Rectangle 2"/>
          <p:cNvSpPr>
            <a:spLocks noChangeArrowheads="1"/>
          </p:cNvSpPr>
          <p:nvPr/>
        </p:nvSpPr>
        <p:spPr bwMode="auto">
          <a:xfrm>
            <a:off x="323850" y="2087563"/>
            <a:ext cx="2714625" cy="863600"/>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dirty="0">
                <a:latin typeface="Baskerville Old Face" pitchFamily="18" charset="0"/>
              </a:rPr>
              <a:t>Monitoring &amp; other</a:t>
            </a:r>
          </a:p>
          <a:p>
            <a:pPr algn="ctr"/>
            <a:r>
              <a:rPr lang="en-GB" altLang="en-US" dirty="0">
                <a:latin typeface="Baskerville Old Face" pitchFamily="18" charset="0"/>
              </a:rPr>
              <a:t>INPUTS</a:t>
            </a:r>
          </a:p>
        </p:txBody>
      </p:sp>
      <p:sp>
        <p:nvSpPr>
          <p:cNvPr id="5128" name="Rectangle 3"/>
          <p:cNvSpPr>
            <a:spLocks noChangeArrowheads="1"/>
          </p:cNvSpPr>
          <p:nvPr/>
        </p:nvSpPr>
        <p:spPr bwMode="auto">
          <a:xfrm>
            <a:off x="6357144" y="2087563"/>
            <a:ext cx="2551907" cy="863600"/>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dirty="0">
                <a:latin typeface="Baskerville Old Face" pitchFamily="18" charset="0"/>
              </a:rPr>
              <a:t>Hazard assessment</a:t>
            </a:r>
          </a:p>
          <a:p>
            <a:pPr algn="ctr"/>
            <a:r>
              <a:rPr lang="en-GB" altLang="en-US" dirty="0">
                <a:latin typeface="Baskerville Old Face" pitchFamily="18" charset="0"/>
              </a:rPr>
              <a:t>OUTPUTS </a:t>
            </a:r>
          </a:p>
        </p:txBody>
      </p:sp>
      <p:pic>
        <p:nvPicPr>
          <p:cNvPr id="5129" name="Picture 9"/>
          <p:cNvPicPr>
            <a:picLocks noChangeAspect="1" noChangeArrowheads="1"/>
          </p:cNvPicPr>
          <p:nvPr/>
        </p:nvPicPr>
        <p:blipFill>
          <a:blip r:embed="rId4">
            <a:extLst>
              <a:ext uri="{28A0092B-C50C-407E-A947-70E740481C1C}">
                <a14:useLocalDpi xmlns:a14="http://schemas.microsoft.com/office/drawing/2010/main" val="0"/>
              </a:ext>
            </a:extLst>
          </a:blip>
          <a:srcRect t="21481" b="9360"/>
          <a:stretch>
            <a:fillRect/>
          </a:stretch>
        </p:blipFill>
        <p:spPr bwMode="auto">
          <a:xfrm>
            <a:off x="684213" y="3319463"/>
            <a:ext cx="4267200"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Right Arrow 5"/>
          <p:cNvSpPr>
            <a:spLocks noChangeArrowheads="1"/>
          </p:cNvSpPr>
          <p:nvPr/>
        </p:nvSpPr>
        <p:spPr bwMode="auto">
          <a:xfrm>
            <a:off x="2924175" y="2276475"/>
            <a:ext cx="977900" cy="484188"/>
          </a:xfrm>
          <a:prstGeom prst="rightArrow">
            <a:avLst>
              <a:gd name="adj1" fmla="val 50000"/>
              <a:gd name="adj2" fmla="val 50024"/>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p>
        </p:txBody>
      </p:sp>
      <p:sp>
        <p:nvSpPr>
          <p:cNvPr id="5131" name="Right Arrow 16"/>
          <p:cNvSpPr>
            <a:spLocks noChangeArrowheads="1"/>
          </p:cNvSpPr>
          <p:nvPr/>
        </p:nvSpPr>
        <p:spPr bwMode="auto">
          <a:xfrm>
            <a:off x="5364088" y="2276475"/>
            <a:ext cx="1152600" cy="484188"/>
          </a:xfrm>
          <a:prstGeom prst="rightArrow">
            <a:avLst>
              <a:gd name="adj1" fmla="val 50000"/>
              <a:gd name="adj2" fmla="val 501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p>
        </p:txBody>
      </p:sp>
      <p:sp>
        <p:nvSpPr>
          <p:cNvPr id="5132" name="Flowchart: Sequential Access Storage 2"/>
          <p:cNvSpPr>
            <a:spLocks noChangeArrowheads="1"/>
          </p:cNvSpPr>
          <p:nvPr/>
        </p:nvSpPr>
        <p:spPr bwMode="auto">
          <a:xfrm flipH="1">
            <a:off x="5035550" y="3357563"/>
            <a:ext cx="3497263" cy="2735262"/>
          </a:xfrm>
          <a:prstGeom prst="flowChartMagneticTape">
            <a:avLst/>
          </a:prstGeom>
          <a:solidFill>
            <a:schemeClr val="tx1"/>
          </a:solidFill>
          <a:ln w="9525" algn="ctr">
            <a:solidFill>
              <a:schemeClr val="tx1"/>
            </a:solidFill>
            <a:round/>
            <a:headEnd/>
            <a:tailEnd/>
          </a:ln>
        </p:spPr>
        <p:txBody>
          <a:bodyPr/>
          <a:lstStyle/>
          <a:p>
            <a:r>
              <a:rPr lang="en-GB" altLang="en-US" sz="2000" b="1" i="1" dirty="0">
                <a:solidFill>
                  <a:schemeClr val="bg1"/>
                </a:solidFill>
                <a:latin typeface="Baskerville Old Face" pitchFamily="18" charset="0"/>
              </a:rPr>
              <a:t>I think we should be more explicit here in step two where it says</a:t>
            </a:r>
          </a:p>
          <a:p>
            <a:r>
              <a:rPr lang="en-GB" altLang="en-US" sz="2000" b="1" i="1" dirty="0">
                <a:solidFill>
                  <a:schemeClr val="bg1"/>
                </a:solidFill>
                <a:latin typeface="Baskerville Old Face" pitchFamily="18" charset="0"/>
              </a:rPr>
              <a:t>"THEN A MIRACLE OCCURS")</a:t>
            </a:r>
          </a:p>
        </p:txBody>
      </p:sp>
    </p:spTree>
    <p:extLst>
      <p:ext uri="{BB962C8B-B14F-4D97-AF65-F5344CB8AC3E}">
        <p14:creationId xmlns:p14="http://schemas.microsoft.com/office/powerpoint/2010/main" val="33238510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p:nvPr>
        </p:nvSpPr>
        <p:spPr>
          <a:xfrm>
            <a:off x="468313" y="1268413"/>
            <a:ext cx="8496300" cy="4752975"/>
          </a:xfrm>
        </p:spPr>
        <p:txBody>
          <a:bodyPr/>
          <a:lstStyle/>
          <a:p>
            <a:pPr eaLnBrk="1" hangingPunct="1"/>
            <a:r>
              <a:rPr lang="en-US" altLang="en-US" sz="2400" b="1" i="1" dirty="0" smtClean="0">
                <a:latin typeface="Baskerville Old Face" pitchFamily="18" charset="0"/>
              </a:rPr>
              <a:t>If we opened the Black Box </a:t>
            </a:r>
            <a:r>
              <a:rPr lang="en-US" altLang="en-US" sz="2400" b="1" i="1" dirty="0" smtClean="0">
                <a:solidFill>
                  <a:schemeClr val="tx1"/>
                </a:solidFill>
                <a:latin typeface="Baskerville Old Face" pitchFamily="18" charset="0"/>
              </a:rPr>
              <a:t>TODAY</a:t>
            </a:r>
            <a:r>
              <a:rPr lang="en-US" altLang="en-US" sz="2400" b="1" i="1" dirty="0" smtClean="0">
                <a:latin typeface="Baskerville Old Face" pitchFamily="18" charset="0"/>
              </a:rPr>
              <a:t>, what historic roles and practices would it contain? </a:t>
            </a:r>
            <a:r>
              <a:rPr lang="en-US" altLang="en-US" sz="2400" b="1" i="1" dirty="0" smtClean="0">
                <a:solidFill>
                  <a:schemeClr val="tx1"/>
                </a:solidFill>
                <a:latin typeface="Baskerville Old Face" pitchFamily="18" charset="0"/>
              </a:rPr>
              <a:t>Hazard Assessment Extreme Case</a:t>
            </a:r>
            <a:r>
              <a:rPr lang="en-US" altLang="en-US" sz="2800" i="1" dirty="0" smtClean="0"/>
              <a:t/>
            </a:r>
            <a:br>
              <a:rPr lang="en-US" altLang="en-US" sz="2800" i="1" dirty="0" smtClean="0"/>
            </a:br>
            <a:r>
              <a:rPr lang="en-US" altLang="en-US" sz="2800" i="1" dirty="0" smtClean="0"/>
              <a:t/>
            </a:r>
            <a:br>
              <a:rPr lang="en-US" altLang="en-US" sz="2800" i="1" dirty="0" smtClean="0"/>
            </a:br>
            <a:r>
              <a:rPr lang="en-US" altLang="en-US" sz="2800" i="1" dirty="0" smtClean="0"/>
              <a:t> </a:t>
            </a:r>
            <a:endParaRPr lang="en-US" altLang="en-US" i="1" dirty="0" smtClean="0"/>
          </a:p>
        </p:txBody>
      </p:sp>
      <p:sp>
        <p:nvSpPr>
          <p:cNvPr id="6148"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15 January 2014</a:t>
            </a:r>
            <a:endParaRPr lang="en-US" altLang="en-US" sz="1200" dirty="0">
              <a:solidFill>
                <a:srgbClr val="000000"/>
              </a:solidFill>
              <a:latin typeface="45 Helvetica Light" pitchFamily="1" charset="0"/>
            </a:endParaRPr>
          </a:p>
        </p:txBody>
      </p:sp>
      <p:pic>
        <p:nvPicPr>
          <p:cNvPr id="614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0"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12/41</a:t>
            </a:r>
            <a:endParaRPr lang="en-US" altLang="en-US" sz="1200" dirty="0">
              <a:solidFill>
                <a:srgbClr val="000000"/>
              </a:solidFill>
              <a:latin typeface="75 Helvetica Bold" pitchFamily="1"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387712134"/>
              </p:ext>
            </p:extLst>
          </p:nvPr>
        </p:nvGraphicFramePr>
        <p:xfrm>
          <a:off x="395288" y="2708275"/>
          <a:ext cx="8369300" cy="2103384"/>
        </p:xfrm>
        <a:graphic>
          <a:graphicData uri="http://schemas.openxmlformats.org/drawingml/2006/table">
            <a:tbl>
              <a:tblPr firstRow="1" bandRow="1">
                <a:tableStyleId>{5C22544A-7EE6-4342-B048-85BDC9FD1C3A}</a:tableStyleId>
              </a:tblPr>
              <a:tblGrid>
                <a:gridCol w="2415287"/>
                <a:gridCol w="5954013"/>
              </a:tblGrid>
              <a:tr h="651552">
                <a:tc>
                  <a:txBody>
                    <a:bodyPr/>
                    <a:lstStyle/>
                    <a:p>
                      <a:r>
                        <a:rPr lang="en-GB" sz="2400" b="0" dirty="0" smtClean="0">
                          <a:solidFill>
                            <a:schemeClr val="tx1"/>
                          </a:solidFill>
                          <a:latin typeface="Baskerville Old Face" pitchFamily="18" charset="0"/>
                        </a:rPr>
                        <a:t>Hazards</a:t>
                      </a:r>
                      <a:endParaRPr lang="en-GB" sz="2400" b="0" dirty="0">
                        <a:solidFill>
                          <a:schemeClr val="tx1"/>
                        </a:solidFill>
                        <a:latin typeface="Baskerville Old Face" pitchFamily="18" charset="0"/>
                      </a:endParaRPr>
                    </a:p>
                  </a:txBody>
                  <a:tcPr marL="91453" marR="91453" marT="45764" marB="45764">
                    <a:solidFill>
                      <a:schemeClr val="bg1"/>
                    </a:solidFill>
                  </a:tcPr>
                </a:tc>
                <a:tc>
                  <a:txBody>
                    <a:bodyPr/>
                    <a:lstStyle/>
                    <a:p>
                      <a:r>
                        <a:rPr lang="en-GB" sz="2400" b="0" dirty="0" smtClean="0">
                          <a:solidFill>
                            <a:schemeClr val="tx1"/>
                          </a:solidFill>
                          <a:latin typeface="Baskerville Old Face" pitchFamily="18" charset="0"/>
                        </a:rPr>
                        <a:t>Objective</a:t>
                      </a:r>
                      <a:r>
                        <a:rPr lang="en-GB" sz="2400" b="0" baseline="0" dirty="0" smtClean="0">
                          <a:solidFill>
                            <a:schemeClr val="tx1"/>
                          </a:solidFill>
                          <a:latin typeface="Baskerville Old Face" pitchFamily="18" charset="0"/>
                        </a:rPr>
                        <a:t> Absolute Truths (with no or little subjective content) capable of characterisation</a:t>
                      </a:r>
                      <a:endParaRPr lang="en-GB" sz="2400" b="0" dirty="0">
                        <a:solidFill>
                          <a:schemeClr val="tx1"/>
                        </a:solidFill>
                        <a:latin typeface="Baskerville Old Face" pitchFamily="18" charset="0"/>
                      </a:endParaRPr>
                    </a:p>
                  </a:txBody>
                  <a:tcPr marL="91453" marR="91453" marT="45764" marB="45764">
                    <a:solidFill>
                      <a:schemeClr val="bg1"/>
                    </a:solidFill>
                  </a:tcPr>
                </a:tc>
              </a:tr>
              <a:tr h="377486">
                <a:tc>
                  <a:txBody>
                    <a:bodyPr/>
                    <a:lstStyle/>
                    <a:p>
                      <a:endParaRPr lang="en-GB" sz="2400" dirty="0">
                        <a:latin typeface="Baskerville Old Face" pitchFamily="18" charset="0"/>
                      </a:endParaRPr>
                    </a:p>
                  </a:txBody>
                  <a:tcPr marL="91453" marR="91453" marT="45764" marB="45764">
                    <a:solidFill>
                      <a:schemeClr val="bg1"/>
                    </a:solidFill>
                  </a:tcPr>
                </a:tc>
                <a:tc>
                  <a:txBody>
                    <a:bodyPr/>
                    <a:lstStyle/>
                    <a:p>
                      <a:endParaRPr lang="en-GB" sz="2400" dirty="0" smtClean="0">
                        <a:latin typeface="Baskerville Old Face" pitchFamily="18" charset="0"/>
                      </a:endParaRPr>
                    </a:p>
                  </a:txBody>
                  <a:tcPr marL="91453" marR="91453" marT="45764" marB="45764">
                    <a:solidFill>
                      <a:schemeClr val="bg1"/>
                    </a:solidFill>
                  </a:tcPr>
                </a:tc>
              </a:tr>
              <a:tr h="377486">
                <a:tc>
                  <a:txBody>
                    <a:bodyPr/>
                    <a:lstStyle/>
                    <a:p>
                      <a:r>
                        <a:rPr lang="en-GB" sz="2400" dirty="0" smtClean="0">
                          <a:latin typeface="Baskerville Old Face" pitchFamily="18" charset="0"/>
                        </a:rPr>
                        <a:t>Hazards</a:t>
                      </a:r>
                      <a:r>
                        <a:rPr lang="en-GB" sz="2400" baseline="0" dirty="0" smtClean="0">
                          <a:latin typeface="Baskerville Old Face" pitchFamily="18" charset="0"/>
                        </a:rPr>
                        <a:t> - Uncertainties</a:t>
                      </a:r>
                      <a:endParaRPr lang="en-GB" sz="2400" dirty="0">
                        <a:latin typeface="Baskerville Old Face" pitchFamily="18" charset="0"/>
                      </a:endParaRPr>
                    </a:p>
                  </a:txBody>
                  <a:tcPr marL="91453" marR="91453" marT="45764" marB="45764">
                    <a:solidFill>
                      <a:schemeClr val="bg1"/>
                    </a:solidFill>
                  </a:tcPr>
                </a:tc>
                <a:tc>
                  <a:txBody>
                    <a:bodyPr/>
                    <a:lstStyle/>
                    <a:p>
                      <a:r>
                        <a:rPr lang="en-GB" sz="2400" dirty="0" smtClean="0">
                          <a:latin typeface="Baskerville Old Face" pitchFamily="18" charset="0"/>
                        </a:rPr>
                        <a:t>Epistemic,</a:t>
                      </a:r>
                      <a:r>
                        <a:rPr lang="en-GB" sz="2400" baseline="0" dirty="0" smtClean="0">
                          <a:latin typeface="Baskerville Old Face" pitchFamily="18" charset="0"/>
                        </a:rPr>
                        <a:t> Aleatory, Limited acknowledgement of Limitations, No clear Assumptions</a:t>
                      </a:r>
                      <a:endParaRPr lang="en-GB" sz="2400" dirty="0" smtClean="0">
                        <a:latin typeface="Baskerville Old Face" pitchFamily="18" charset="0"/>
                      </a:endParaRPr>
                    </a:p>
                  </a:txBody>
                  <a:tcPr marL="91453" marR="91453" marT="45764" marB="45764">
                    <a:solidFill>
                      <a:schemeClr val="bg1"/>
                    </a:solidFill>
                  </a:tcPr>
                </a:tc>
              </a:tr>
            </a:tbl>
          </a:graphicData>
        </a:graphic>
      </p:graphicFrame>
    </p:spTree>
    <p:extLst>
      <p:ext uri="{BB962C8B-B14F-4D97-AF65-F5344CB8AC3E}">
        <p14:creationId xmlns:p14="http://schemas.microsoft.com/office/powerpoint/2010/main" val="1773548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a:xfrm>
            <a:off x="358775" y="1268413"/>
            <a:ext cx="8605838" cy="4752975"/>
          </a:xfrm>
        </p:spPr>
        <p:txBody>
          <a:bodyPr/>
          <a:lstStyle/>
          <a:p>
            <a:pPr eaLnBrk="1" hangingPunct="1"/>
            <a:r>
              <a:rPr lang="en-US" altLang="en-US" sz="2800" i="1" dirty="0" smtClean="0"/>
              <a:t/>
            </a:r>
            <a:br>
              <a:rPr lang="en-US" altLang="en-US" sz="2800" i="1" dirty="0" smtClean="0"/>
            </a:br>
            <a:r>
              <a:rPr lang="en-US" altLang="en-US" sz="2800" i="1" dirty="0" smtClean="0"/>
              <a:t/>
            </a:r>
            <a:br>
              <a:rPr lang="en-US" altLang="en-US" sz="2800" i="1" dirty="0" smtClean="0"/>
            </a:br>
            <a:r>
              <a:rPr lang="en-US" altLang="en-US" sz="2800" i="1" dirty="0" smtClean="0"/>
              <a:t> </a:t>
            </a:r>
            <a:endParaRPr lang="en-US" altLang="en-US" i="1" dirty="0" smtClean="0"/>
          </a:p>
        </p:txBody>
      </p:sp>
      <p:sp>
        <p:nvSpPr>
          <p:cNvPr id="7172"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15 January 2014</a:t>
            </a:r>
            <a:endParaRPr lang="en-US" altLang="en-US" sz="1200" dirty="0">
              <a:solidFill>
                <a:srgbClr val="000000"/>
              </a:solidFill>
              <a:latin typeface="45 Helvetica Light" pitchFamily="1" charset="0"/>
            </a:endParaRPr>
          </a:p>
        </p:txBody>
      </p:sp>
      <p:pic>
        <p:nvPicPr>
          <p:cNvPr id="717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13/41</a:t>
            </a:r>
            <a:endParaRPr lang="en-US" altLang="en-US" sz="1200" dirty="0">
              <a:solidFill>
                <a:srgbClr val="000000"/>
              </a:solidFill>
              <a:latin typeface="75 Helvetica Bold" pitchFamily="1"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485956186"/>
              </p:ext>
            </p:extLst>
          </p:nvPr>
        </p:nvGraphicFramePr>
        <p:xfrm>
          <a:off x="280988" y="1700808"/>
          <a:ext cx="8483600" cy="1859395"/>
        </p:xfrm>
        <a:graphic>
          <a:graphicData uri="http://schemas.openxmlformats.org/drawingml/2006/table">
            <a:tbl>
              <a:tblPr firstRow="1" bandRow="1">
                <a:tableStyleId>{5C22544A-7EE6-4342-B048-85BDC9FD1C3A}</a:tableStyleId>
              </a:tblPr>
              <a:tblGrid>
                <a:gridCol w="2643754"/>
                <a:gridCol w="5839846"/>
              </a:tblGrid>
              <a:tr h="377167">
                <a:tc>
                  <a:txBody>
                    <a:bodyPr/>
                    <a:lstStyle/>
                    <a:p>
                      <a:r>
                        <a:rPr lang="en-GB" sz="2400" b="0" dirty="0" smtClean="0">
                          <a:solidFill>
                            <a:schemeClr val="tx1"/>
                          </a:solidFill>
                          <a:latin typeface="Baskerville Old Face" pitchFamily="18" charset="0"/>
                        </a:rPr>
                        <a:t>Experts - Role</a:t>
                      </a:r>
                      <a:endParaRPr lang="en-GB" sz="2400" b="0" dirty="0">
                        <a:solidFill>
                          <a:schemeClr val="tx1"/>
                        </a:solidFill>
                        <a:latin typeface="Baskerville Old Face" pitchFamily="18" charset="0"/>
                      </a:endParaRPr>
                    </a:p>
                  </a:txBody>
                  <a:tcPr marL="91450" marR="91450" marT="45725" marB="45725">
                    <a:solidFill>
                      <a:schemeClr val="bg1"/>
                    </a:solidFill>
                  </a:tcPr>
                </a:tc>
                <a:tc>
                  <a:txBody>
                    <a:bodyPr/>
                    <a:lstStyle/>
                    <a:p>
                      <a:r>
                        <a:rPr lang="en-GB" sz="2400" b="0" dirty="0" smtClean="0">
                          <a:solidFill>
                            <a:schemeClr val="tx1"/>
                          </a:solidFill>
                          <a:latin typeface="Baskerville Old Face" pitchFamily="18" charset="0"/>
                        </a:rPr>
                        <a:t>"Detached observer"</a:t>
                      </a:r>
                    </a:p>
                  </a:txBody>
                  <a:tcPr marL="91450" marR="91450" marT="45725" marB="45725">
                    <a:solidFill>
                      <a:schemeClr val="bg1"/>
                    </a:solidFill>
                  </a:tcPr>
                </a:tc>
              </a:tr>
              <a:tr h="579215">
                <a:tc>
                  <a:txBody>
                    <a:bodyPr/>
                    <a:lstStyle/>
                    <a:p>
                      <a:endParaRPr lang="en-GB" sz="2400" dirty="0">
                        <a:latin typeface="Baskerville Old Face" pitchFamily="18" charset="0"/>
                      </a:endParaRPr>
                    </a:p>
                  </a:txBody>
                  <a:tcPr marL="91450" marR="91450" marT="45725" marB="45725">
                    <a:solidFill>
                      <a:schemeClr val="bg1"/>
                    </a:solidFill>
                  </a:tcPr>
                </a:tc>
                <a:tc>
                  <a:txBody>
                    <a:bodyPr/>
                    <a:lstStyle/>
                    <a:p>
                      <a:endParaRPr lang="en-GB" sz="2400" dirty="0" smtClean="0">
                        <a:latin typeface="Baskerville Old Face" pitchFamily="18" charset="0"/>
                      </a:endParaRPr>
                    </a:p>
                  </a:txBody>
                  <a:tcPr marL="91450" marR="91450" marT="45725" marB="45725">
                    <a:solidFill>
                      <a:schemeClr val="bg1"/>
                    </a:solidFill>
                  </a:tcPr>
                </a:tc>
              </a:tr>
              <a:tr h="579215">
                <a:tc>
                  <a:txBody>
                    <a:bodyPr/>
                    <a:lstStyle/>
                    <a:p>
                      <a:r>
                        <a:rPr lang="en-GB" sz="2400" dirty="0" smtClean="0">
                          <a:latin typeface="Baskerville Old Face" pitchFamily="18" charset="0"/>
                        </a:rPr>
                        <a:t>Experts</a:t>
                      </a:r>
                      <a:r>
                        <a:rPr lang="en-GB" sz="2400" baseline="0" dirty="0" smtClean="0">
                          <a:latin typeface="Baskerville Old Face" pitchFamily="18" charset="0"/>
                        </a:rPr>
                        <a:t> – Output (Impact)</a:t>
                      </a:r>
                      <a:endParaRPr lang="en-GB" sz="2400" dirty="0">
                        <a:latin typeface="Baskerville Old Face" pitchFamily="18" charset="0"/>
                      </a:endParaRPr>
                    </a:p>
                  </a:txBody>
                  <a:tcPr marL="91450" marR="91450" marT="45725" marB="45725">
                    <a:solidFill>
                      <a:schemeClr val="bg1"/>
                    </a:solidFill>
                  </a:tcPr>
                </a:tc>
                <a:tc>
                  <a:txBody>
                    <a:bodyPr/>
                    <a:lstStyle/>
                    <a:p>
                      <a:r>
                        <a:rPr lang="en-GB" sz="2400" dirty="0" smtClean="0">
                          <a:latin typeface="Baskerville Old Face" pitchFamily="18" charset="0"/>
                        </a:rPr>
                        <a:t>"Good</a:t>
                      </a:r>
                      <a:r>
                        <a:rPr lang="en-GB" sz="2400" baseline="0" dirty="0" smtClean="0">
                          <a:latin typeface="Baskerville Old Face" pitchFamily="18" charset="0"/>
                        </a:rPr>
                        <a:t> Hazard Characterisation" for use by separate Risk managers</a:t>
                      </a:r>
                      <a:endParaRPr lang="en-GB" sz="2400" dirty="0" smtClean="0">
                        <a:latin typeface="Baskerville Old Face" pitchFamily="18" charset="0"/>
                      </a:endParaRPr>
                    </a:p>
                  </a:txBody>
                  <a:tcPr marL="91450" marR="91450" marT="45725" marB="45725">
                    <a:solidFill>
                      <a:schemeClr val="bg1"/>
                    </a:solidFill>
                  </a:tcPr>
                </a:tc>
              </a:tr>
            </a:tbl>
          </a:graphicData>
        </a:graphic>
      </p:graphicFrame>
    </p:spTree>
    <p:extLst>
      <p:ext uri="{BB962C8B-B14F-4D97-AF65-F5344CB8AC3E}">
        <p14:creationId xmlns:p14="http://schemas.microsoft.com/office/powerpoint/2010/main" val="37862934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a:xfrm>
            <a:off x="358775" y="1268413"/>
            <a:ext cx="8605838" cy="4752975"/>
          </a:xfrm>
        </p:spPr>
        <p:txBody>
          <a:bodyPr/>
          <a:lstStyle/>
          <a:p>
            <a:pPr eaLnBrk="1" hangingPunct="1"/>
            <a:r>
              <a:rPr lang="en-US" altLang="en-US" sz="2800" i="1" dirty="0" smtClean="0"/>
              <a:t/>
            </a:r>
            <a:br>
              <a:rPr lang="en-US" altLang="en-US" sz="2800" i="1" dirty="0" smtClean="0"/>
            </a:br>
            <a:r>
              <a:rPr lang="en-US" altLang="en-US" sz="2800" i="1" dirty="0" smtClean="0"/>
              <a:t/>
            </a:r>
            <a:br>
              <a:rPr lang="en-US" altLang="en-US" sz="2800" i="1" dirty="0" smtClean="0"/>
            </a:br>
            <a:r>
              <a:rPr lang="en-US" altLang="en-US" sz="2800" i="1" dirty="0" smtClean="0"/>
              <a:t> </a:t>
            </a:r>
            <a:endParaRPr lang="en-US" altLang="en-US" i="1" dirty="0" smtClean="0"/>
          </a:p>
        </p:txBody>
      </p:sp>
      <p:sp>
        <p:nvSpPr>
          <p:cNvPr id="7172"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15 January 2014</a:t>
            </a:r>
            <a:endParaRPr lang="en-US" altLang="en-US" sz="1200" dirty="0">
              <a:solidFill>
                <a:srgbClr val="000000"/>
              </a:solidFill>
              <a:latin typeface="45 Helvetica Light" pitchFamily="1" charset="0"/>
            </a:endParaRPr>
          </a:p>
        </p:txBody>
      </p:sp>
      <p:pic>
        <p:nvPicPr>
          <p:cNvPr id="717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14/41</a:t>
            </a:r>
            <a:endParaRPr lang="en-US" altLang="en-US" sz="1200" dirty="0">
              <a:solidFill>
                <a:srgbClr val="000000"/>
              </a:solidFill>
              <a:latin typeface="75 Helvetica Bold" pitchFamily="1"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404121613"/>
              </p:ext>
            </p:extLst>
          </p:nvPr>
        </p:nvGraphicFramePr>
        <p:xfrm>
          <a:off x="280988" y="1412776"/>
          <a:ext cx="8483600" cy="3322435"/>
        </p:xfrm>
        <a:graphic>
          <a:graphicData uri="http://schemas.openxmlformats.org/drawingml/2006/table">
            <a:tbl>
              <a:tblPr firstRow="1" bandRow="1">
                <a:tableStyleId>{5C22544A-7EE6-4342-B048-85BDC9FD1C3A}</a:tableStyleId>
              </a:tblPr>
              <a:tblGrid>
                <a:gridCol w="2643754"/>
                <a:gridCol w="5839846"/>
              </a:tblGrid>
              <a:tr h="823098">
                <a:tc>
                  <a:txBody>
                    <a:bodyPr/>
                    <a:lstStyle/>
                    <a:p>
                      <a:r>
                        <a:rPr lang="en-GB" sz="2400" b="0" dirty="0" smtClean="0">
                          <a:solidFill>
                            <a:schemeClr val="tx1"/>
                          </a:solidFill>
                          <a:latin typeface="Baskerville Old Face" pitchFamily="18" charset="0"/>
                        </a:rPr>
                        <a:t>Experts – Output</a:t>
                      </a:r>
                      <a:r>
                        <a:rPr lang="en-GB" sz="2400" b="0" baseline="0" dirty="0" smtClean="0">
                          <a:solidFill>
                            <a:schemeClr val="tx1"/>
                          </a:solidFill>
                          <a:latin typeface="Baskerville Old Face" pitchFamily="18" charset="0"/>
                        </a:rPr>
                        <a:t> values</a:t>
                      </a:r>
                      <a:endParaRPr lang="en-GB" sz="2400" b="0" dirty="0">
                        <a:solidFill>
                          <a:schemeClr val="tx1"/>
                        </a:solidFill>
                        <a:latin typeface="Baskerville Old Face" pitchFamily="18" charset="0"/>
                      </a:endParaRPr>
                    </a:p>
                  </a:txBody>
                  <a:tcPr marL="91450" marR="91450" marT="45725" marB="45725">
                    <a:solidFill>
                      <a:schemeClr val="bg1"/>
                    </a:solidFill>
                  </a:tcPr>
                </a:tc>
                <a:tc>
                  <a:txBody>
                    <a:bodyPr/>
                    <a:lstStyle/>
                    <a:p>
                      <a:r>
                        <a:rPr lang="en-GB" sz="2400" b="0" dirty="0" smtClean="0">
                          <a:solidFill>
                            <a:schemeClr val="tx1"/>
                          </a:solidFill>
                          <a:latin typeface="Baskerville Old Face" pitchFamily="18" charset="0"/>
                        </a:rPr>
                        <a:t>Independent, </a:t>
                      </a:r>
                      <a:r>
                        <a:rPr lang="en-GB" sz="2400" b="0" baseline="0" dirty="0" smtClean="0">
                          <a:solidFill>
                            <a:schemeClr val="tx1"/>
                          </a:solidFill>
                          <a:latin typeface="Baskerville Old Face" pitchFamily="18" charset="0"/>
                        </a:rPr>
                        <a:t> Purely Scientific, Appropriate, Precise, Adequate, Socially &amp; Politically </a:t>
                      </a:r>
                      <a:r>
                        <a:rPr lang="en-GB" sz="2400" b="0" dirty="0" smtClean="0">
                          <a:solidFill>
                            <a:schemeClr val="tx1"/>
                          </a:solidFill>
                          <a:latin typeface="Baskerville Old Face" pitchFamily="18" charset="0"/>
                        </a:rPr>
                        <a:t>Neutral, Unbiased, Objective, Accurate, Truthful, Correct, Trusted, Respected</a:t>
                      </a:r>
                    </a:p>
                  </a:txBody>
                  <a:tcPr marL="91450" marR="91450" marT="45725" marB="45725">
                    <a:solidFill>
                      <a:schemeClr val="bg1"/>
                    </a:solidFill>
                  </a:tcPr>
                </a:tc>
              </a:tr>
              <a:tr h="579215">
                <a:tc>
                  <a:txBody>
                    <a:bodyPr/>
                    <a:lstStyle/>
                    <a:p>
                      <a:endParaRPr lang="en-GB" sz="2400" b="0" dirty="0">
                        <a:solidFill>
                          <a:schemeClr val="tx1"/>
                        </a:solidFill>
                        <a:latin typeface="Baskerville Old Face" pitchFamily="18" charset="0"/>
                      </a:endParaRPr>
                    </a:p>
                  </a:txBody>
                  <a:tcPr marL="91450" marR="91450" marT="45725" marB="45725">
                    <a:solidFill>
                      <a:schemeClr val="bg1"/>
                    </a:solidFill>
                  </a:tcPr>
                </a:tc>
                <a:tc>
                  <a:txBody>
                    <a:bodyPr/>
                    <a:lstStyle/>
                    <a:p>
                      <a:endParaRPr lang="en-GB" sz="2400" b="0" dirty="0">
                        <a:solidFill>
                          <a:schemeClr val="tx1"/>
                        </a:solidFill>
                        <a:latin typeface="Baskerville Old Face" pitchFamily="18" charset="0"/>
                      </a:endParaRPr>
                    </a:p>
                  </a:txBody>
                  <a:tcPr marL="91450" marR="91450" marT="45725" marB="45725">
                    <a:solidFill>
                      <a:schemeClr val="bg1"/>
                    </a:solidFill>
                  </a:tcPr>
                </a:tc>
              </a:tr>
              <a:tr h="579215">
                <a:tc>
                  <a:txBody>
                    <a:bodyPr/>
                    <a:lstStyle/>
                    <a:p>
                      <a:r>
                        <a:rPr lang="en-GB" sz="2400" b="0" dirty="0" smtClean="0">
                          <a:solidFill>
                            <a:schemeClr val="tx1"/>
                          </a:solidFill>
                          <a:latin typeface="Baskerville Old Face" pitchFamily="18" charset="0"/>
                        </a:rPr>
                        <a:t>Experts - Appearance</a:t>
                      </a:r>
                      <a:endParaRPr lang="en-GB" sz="2400" b="0" dirty="0">
                        <a:solidFill>
                          <a:schemeClr val="tx1"/>
                        </a:solidFill>
                        <a:latin typeface="Baskerville Old Face" pitchFamily="18" charset="0"/>
                      </a:endParaRPr>
                    </a:p>
                  </a:txBody>
                  <a:tcPr marL="91450" marR="91450" marT="45725" marB="45725">
                    <a:solidFill>
                      <a:schemeClr val="bg1"/>
                    </a:solidFill>
                  </a:tcPr>
                </a:tc>
                <a:tc>
                  <a:txBody>
                    <a:bodyPr/>
                    <a:lstStyle/>
                    <a:p>
                      <a:r>
                        <a:rPr lang="en-GB" sz="2400" b="0" dirty="0" smtClean="0">
                          <a:solidFill>
                            <a:schemeClr val="tx1"/>
                          </a:solidFill>
                          <a:latin typeface="Baskerville Old Face" pitchFamily="18" charset="0"/>
                        </a:rPr>
                        <a:t>Superior, Powerful,</a:t>
                      </a:r>
                      <a:r>
                        <a:rPr lang="en-GB" sz="2400" b="0" baseline="0" dirty="0" smtClean="0">
                          <a:solidFill>
                            <a:schemeClr val="tx1"/>
                          </a:solidFill>
                          <a:latin typeface="Baskerville Old Face" pitchFamily="18" charset="0"/>
                        </a:rPr>
                        <a:t> Controlling, Arrogant, Contemptuous, Distant, Secretive, Uncaring, Optimistic about their Values</a:t>
                      </a:r>
                      <a:endParaRPr lang="en-GB" sz="2400" b="0" dirty="0">
                        <a:solidFill>
                          <a:schemeClr val="tx1"/>
                        </a:solidFill>
                        <a:latin typeface="Baskerville Old Face" pitchFamily="18" charset="0"/>
                      </a:endParaRPr>
                    </a:p>
                  </a:txBody>
                  <a:tcPr marL="91450" marR="91450" marT="45725" marB="45725">
                    <a:solidFill>
                      <a:schemeClr val="bg1"/>
                    </a:solidFill>
                  </a:tcPr>
                </a:tc>
              </a:tr>
            </a:tbl>
          </a:graphicData>
        </a:graphic>
      </p:graphicFrame>
    </p:spTree>
    <p:extLst>
      <p:ext uri="{BB962C8B-B14F-4D97-AF65-F5344CB8AC3E}">
        <p14:creationId xmlns:p14="http://schemas.microsoft.com/office/powerpoint/2010/main" val="39017747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a:spLocks noGrp="1" noChangeArrowheads="1"/>
          </p:cNvSpPr>
          <p:nvPr>
            <p:ph type="title"/>
          </p:nvPr>
        </p:nvSpPr>
        <p:spPr>
          <a:xfrm>
            <a:off x="358775" y="1196975"/>
            <a:ext cx="8605838" cy="4824413"/>
          </a:xfrm>
        </p:spPr>
        <p:txBody>
          <a:bodyPr/>
          <a:lstStyle/>
          <a:p>
            <a:pPr eaLnBrk="1" hangingPunct="1"/>
            <a:r>
              <a:rPr lang="en-US" altLang="en-US" sz="2800" i="1" dirty="0" smtClean="0"/>
              <a:t/>
            </a:r>
            <a:br>
              <a:rPr lang="en-US" altLang="en-US" sz="2800" i="1" dirty="0" smtClean="0"/>
            </a:br>
            <a:r>
              <a:rPr lang="en-US" altLang="en-US" sz="2800" i="1" dirty="0" smtClean="0"/>
              <a:t/>
            </a:r>
            <a:br>
              <a:rPr lang="en-US" altLang="en-US" sz="2800" i="1" dirty="0" smtClean="0"/>
            </a:br>
            <a:r>
              <a:rPr lang="en-US" altLang="en-US" sz="2800" i="1" dirty="0" smtClean="0"/>
              <a:t> </a:t>
            </a:r>
            <a:endParaRPr lang="en-US" altLang="en-US" i="1" dirty="0" smtClean="0"/>
          </a:p>
        </p:txBody>
      </p:sp>
      <p:sp>
        <p:nvSpPr>
          <p:cNvPr id="8196"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15 January 2014</a:t>
            </a:r>
            <a:endParaRPr lang="en-US" altLang="en-US" sz="1200" dirty="0">
              <a:solidFill>
                <a:srgbClr val="000000"/>
              </a:solidFill>
              <a:latin typeface="45 Helvetica Light" pitchFamily="1" charset="0"/>
            </a:endParaRPr>
          </a:p>
        </p:txBody>
      </p:sp>
      <p:pic>
        <p:nvPicPr>
          <p:cNvPr id="819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8"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15/41</a:t>
            </a:r>
            <a:endParaRPr lang="en-US" altLang="en-US" sz="1200" dirty="0">
              <a:solidFill>
                <a:srgbClr val="000000"/>
              </a:solidFill>
              <a:latin typeface="75 Helvetica Bold" pitchFamily="1"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58782351"/>
              </p:ext>
            </p:extLst>
          </p:nvPr>
        </p:nvGraphicFramePr>
        <p:xfrm>
          <a:off x="228600" y="1484313"/>
          <a:ext cx="8685213" cy="4122841"/>
        </p:xfrm>
        <a:graphic>
          <a:graphicData uri="http://schemas.openxmlformats.org/drawingml/2006/table">
            <a:tbl>
              <a:tblPr firstRow="1" bandRow="1">
                <a:tableStyleId>{5C22544A-7EE6-4342-B048-85BDC9FD1C3A}</a:tableStyleId>
              </a:tblPr>
              <a:tblGrid>
                <a:gridCol w="2643649"/>
                <a:gridCol w="6041564"/>
              </a:tblGrid>
              <a:tr h="864145">
                <a:tc>
                  <a:txBody>
                    <a:bodyPr/>
                    <a:lstStyle/>
                    <a:p>
                      <a:r>
                        <a:rPr lang="en-GB" sz="2400" b="0" dirty="0" smtClean="0">
                          <a:solidFill>
                            <a:schemeClr val="tx1"/>
                          </a:solidFill>
                          <a:latin typeface="Baskerville Old Face" pitchFamily="18" charset="0"/>
                        </a:rPr>
                        <a:t>Experts - Process</a:t>
                      </a:r>
                      <a:endParaRPr lang="en-GB" sz="2400" b="0" dirty="0">
                        <a:solidFill>
                          <a:schemeClr val="tx1"/>
                        </a:solidFill>
                        <a:latin typeface="Baskerville Old Face" pitchFamily="18" charset="0"/>
                      </a:endParaRPr>
                    </a:p>
                  </a:txBody>
                  <a:tcPr marL="91446" marR="91446" marT="45723" marB="45723">
                    <a:solidFill>
                      <a:schemeClr val="bg1"/>
                    </a:solidFill>
                  </a:tcPr>
                </a:tc>
                <a:tc>
                  <a:txBody>
                    <a:bodyPr/>
                    <a:lstStyle/>
                    <a:p>
                      <a:r>
                        <a:rPr lang="en-GB" sz="2400" b="0" baseline="0" dirty="0" smtClean="0">
                          <a:solidFill>
                            <a:schemeClr val="tx1"/>
                          </a:solidFill>
                          <a:latin typeface="Baskerville Old Face" pitchFamily="18" charset="0"/>
                        </a:rPr>
                        <a:t>Top-Down, Distant &amp; Separate from Sequential Risk Assessment</a:t>
                      </a:r>
                    </a:p>
                    <a:p>
                      <a:r>
                        <a:rPr lang="en-GB" sz="2400" b="0" baseline="0" dirty="0" smtClean="0">
                          <a:solidFill>
                            <a:schemeClr val="tx1"/>
                          </a:solidFill>
                          <a:latin typeface="Baskerville Old Face" pitchFamily="18" charset="0"/>
                        </a:rPr>
                        <a:t>Unaccountable - Not Recorded, Transparent, Open, Accessible,  Democratic, Auditable</a:t>
                      </a:r>
                    </a:p>
                  </a:txBody>
                  <a:tcPr marL="91446" marR="91446" marT="45723" marB="45723">
                    <a:solidFill>
                      <a:schemeClr val="bg1"/>
                    </a:solidFill>
                  </a:tcPr>
                </a:tc>
              </a:tr>
              <a:tr h="648109">
                <a:tc>
                  <a:txBody>
                    <a:bodyPr/>
                    <a:lstStyle/>
                    <a:p>
                      <a:endParaRPr lang="en-GB" sz="2400" dirty="0">
                        <a:latin typeface="Baskerville Old Face" pitchFamily="18" charset="0"/>
                      </a:endParaRPr>
                    </a:p>
                  </a:txBody>
                  <a:tcPr marL="91446" marR="91446" marT="45723" marB="45723">
                    <a:solidFill>
                      <a:schemeClr val="bg1"/>
                    </a:solidFill>
                  </a:tcPr>
                </a:tc>
                <a:tc>
                  <a:txBody>
                    <a:bodyPr/>
                    <a:lstStyle/>
                    <a:p>
                      <a:endParaRPr lang="en-GB" sz="2400" baseline="0" dirty="0" smtClean="0">
                        <a:latin typeface="Baskerville Old Face" pitchFamily="18" charset="0"/>
                      </a:endParaRPr>
                    </a:p>
                  </a:txBody>
                  <a:tcPr marL="91446" marR="91446" marT="45723" marB="45723">
                    <a:solidFill>
                      <a:schemeClr val="bg1"/>
                    </a:solidFill>
                  </a:tcPr>
                </a:tc>
              </a:tr>
              <a:tr h="648109">
                <a:tc>
                  <a:txBody>
                    <a:bodyPr/>
                    <a:lstStyle/>
                    <a:p>
                      <a:r>
                        <a:rPr lang="en-GB" sz="2400" dirty="0" smtClean="0">
                          <a:latin typeface="Baskerville Old Face" pitchFamily="18" charset="0"/>
                        </a:rPr>
                        <a:t>Experts</a:t>
                      </a:r>
                      <a:r>
                        <a:rPr lang="en-GB" sz="2400" baseline="0" dirty="0" smtClean="0">
                          <a:latin typeface="Baskerville Old Face" pitchFamily="18" charset="0"/>
                        </a:rPr>
                        <a:t> – External scrutiny</a:t>
                      </a:r>
                      <a:endParaRPr lang="en-GB" sz="2400" dirty="0">
                        <a:latin typeface="Baskerville Old Face" pitchFamily="18" charset="0"/>
                      </a:endParaRPr>
                    </a:p>
                  </a:txBody>
                  <a:tcPr marL="91446" marR="91446" marT="45723" marB="45723">
                    <a:solidFill>
                      <a:schemeClr val="bg1"/>
                    </a:solidFill>
                  </a:tcPr>
                </a:tc>
                <a:tc>
                  <a:txBody>
                    <a:bodyPr/>
                    <a:lstStyle/>
                    <a:p>
                      <a:r>
                        <a:rPr lang="en-GB" sz="2400" dirty="0" smtClean="0">
                          <a:latin typeface="Baskerville Old Face" pitchFamily="18" charset="0"/>
                        </a:rPr>
                        <a:t>Direct</a:t>
                      </a:r>
                      <a:r>
                        <a:rPr lang="en-GB" sz="2400" baseline="0" dirty="0" smtClean="0">
                          <a:latin typeface="Baskerville Old Face" pitchFamily="18" charset="0"/>
                        </a:rPr>
                        <a:t> by peer review, Occasional by public &amp; media</a:t>
                      </a:r>
                    </a:p>
                    <a:p>
                      <a:r>
                        <a:rPr lang="en-GB" sz="2400" baseline="0" dirty="0" smtClean="0">
                          <a:latin typeface="Baskerville Old Face" pitchFamily="18" charset="0"/>
                        </a:rPr>
                        <a:t>None by legal &amp; regulatory authorities (exception Human Rights cases, L'Aquila trial, Garcés v Chile)</a:t>
                      </a:r>
                    </a:p>
                  </a:txBody>
                  <a:tcPr marL="91446" marR="91446" marT="45723" marB="45723">
                    <a:solidFill>
                      <a:schemeClr val="bg1"/>
                    </a:solidFill>
                  </a:tcPr>
                </a:tc>
              </a:tr>
            </a:tbl>
          </a:graphicData>
        </a:graphic>
      </p:graphicFrame>
    </p:spTree>
    <p:extLst>
      <p:ext uri="{BB962C8B-B14F-4D97-AF65-F5344CB8AC3E}">
        <p14:creationId xmlns:p14="http://schemas.microsoft.com/office/powerpoint/2010/main" val="5370829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a:spLocks noGrp="1" noChangeArrowheads="1"/>
          </p:cNvSpPr>
          <p:nvPr>
            <p:ph type="title"/>
          </p:nvPr>
        </p:nvSpPr>
        <p:spPr>
          <a:xfrm>
            <a:off x="358775" y="1196975"/>
            <a:ext cx="8605838" cy="4824413"/>
          </a:xfrm>
        </p:spPr>
        <p:txBody>
          <a:bodyPr/>
          <a:lstStyle/>
          <a:p>
            <a:pPr eaLnBrk="1" hangingPunct="1"/>
            <a:r>
              <a:rPr lang="en-US" altLang="en-US" sz="2800" i="1" dirty="0" smtClean="0"/>
              <a:t/>
            </a:r>
            <a:br>
              <a:rPr lang="en-US" altLang="en-US" sz="2800" i="1" dirty="0" smtClean="0"/>
            </a:br>
            <a:r>
              <a:rPr lang="en-US" altLang="en-US" sz="2800" i="1" dirty="0" smtClean="0"/>
              <a:t/>
            </a:r>
            <a:br>
              <a:rPr lang="en-US" altLang="en-US" sz="2800" i="1" dirty="0" smtClean="0"/>
            </a:br>
            <a:r>
              <a:rPr lang="en-US" altLang="en-US" sz="2800" i="1" dirty="0" smtClean="0"/>
              <a:t> </a:t>
            </a:r>
            <a:endParaRPr lang="en-US" altLang="en-US" i="1" dirty="0" smtClean="0"/>
          </a:p>
        </p:txBody>
      </p:sp>
      <p:sp>
        <p:nvSpPr>
          <p:cNvPr id="8196"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15 January 2014</a:t>
            </a:r>
            <a:endParaRPr lang="en-US" altLang="en-US" sz="1200" dirty="0">
              <a:solidFill>
                <a:srgbClr val="000000"/>
              </a:solidFill>
              <a:latin typeface="45 Helvetica Light" pitchFamily="1" charset="0"/>
            </a:endParaRPr>
          </a:p>
        </p:txBody>
      </p:sp>
      <p:pic>
        <p:nvPicPr>
          <p:cNvPr id="819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8"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16/41</a:t>
            </a:r>
            <a:endParaRPr lang="en-US" altLang="en-US" sz="1200" dirty="0">
              <a:solidFill>
                <a:srgbClr val="000000"/>
              </a:solidFill>
              <a:latin typeface="75 Helvetica Bold" pitchFamily="1"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884778805"/>
              </p:ext>
            </p:extLst>
          </p:nvPr>
        </p:nvGraphicFramePr>
        <p:xfrm>
          <a:off x="228600" y="1484313"/>
          <a:ext cx="8685213" cy="2590844"/>
        </p:xfrm>
        <a:graphic>
          <a:graphicData uri="http://schemas.openxmlformats.org/drawingml/2006/table">
            <a:tbl>
              <a:tblPr firstRow="1" bandRow="1">
                <a:tableStyleId>{5C22544A-7EE6-4342-B048-85BDC9FD1C3A}</a:tableStyleId>
              </a:tblPr>
              <a:tblGrid>
                <a:gridCol w="2643649"/>
                <a:gridCol w="6041564"/>
              </a:tblGrid>
              <a:tr h="421867">
                <a:tc>
                  <a:txBody>
                    <a:bodyPr/>
                    <a:lstStyle/>
                    <a:p>
                      <a:r>
                        <a:rPr lang="en-GB" sz="2400" b="0" dirty="0" smtClean="0">
                          <a:solidFill>
                            <a:schemeClr val="tx1"/>
                          </a:solidFill>
                          <a:latin typeface="Baskerville Old Face" pitchFamily="18" charset="0"/>
                        </a:rPr>
                        <a:t>Experts</a:t>
                      </a:r>
                      <a:r>
                        <a:rPr lang="en-GB" sz="2400" b="0" baseline="0" dirty="0" smtClean="0">
                          <a:solidFill>
                            <a:schemeClr val="tx1"/>
                          </a:solidFill>
                          <a:latin typeface="Baskerville Old Face" pitchFamily="18" charset="0"/>
                        </a:rPr>
                        <a:t> - Governance</a:t>
                      </a:r>
                      <a:endParaRPr lang="en-GB" sz="2400" b="0" dirty="0">
                        <a:solidFill>
                          <a:schemeClr val="tx1"/>
                        </a:solidFill>
                        <a:latin typeface="Baskerville Old Face" pitchFamily="18" charset="0"/>
                      </a:endParaRPr>
                    </a:p>
                  </a:txBody>
                  <a:tcPr marL="91446" marR="91446" marT="45723" marB="45723">
                    <a:solidFill>
                      <a:schemeClr val="bg1"/>
                    </a:solidFill>
                  </a:tcPr>
                </a:tc>
                <a:tc>
                  <a:txBody>
                    <a:bodyPr/>
                    <a:lstStyle/>
                    <a:p>
                      <a:r>
                        <a:rPr lang="en-GB" sz="2400" b="0" dirty="0" smtClean="0">
                          <a:solidFill>
                            <a:schemeClr val="tx1"/>
                          </a:solidFill>
                          <a:latin typeface="Baskerville Old Face" pitchFamily="18" charset="0"/>
                        </a:rPr>
                        <a:t>No</a:t>
                      </a:r>
                      <a:r>
                        <a:rPr lang="en-GB" sz="2400" b="0" baseline="0" dirty="0" smtClean="0">
                          <a:solidFill>
                            <a:schemeClr val="tx1"/>
                          </a:solidFill>
                          <a:latin typeface="Baskerville Old Face" pitchFamily="18" charset="0"/>
                        </a:rPr>
                        <a:t> s</a:t>
                      </a:r>
                      <a:r>
                        <a:rPr lang="en-GB" sz="2400" b="0" dirty="0" smtClean="0">
                          <a:solidFill>
                            <a:schemeClr val="tx1"/>
                          </a:solidFill>
                          <a:latin typeface="Baskerville Old Face" pitchFamily="18" charset="0"/>
                        </a:rPr>
                        <a:t>elf-regulation</a:t>
                      </a:r>
                      <a:r>
                        <a:rPr lang="en-GB" sz="2400" b="0" baseline="0" dirty="0" smtClean="0">
                          <a:solidFill>
                            <a:schemeClr val="tx1"/>
                          </a:solidFill>
                          <a:latin typeface="Baskerville Old Face" pitchFamily="18" charset="0"/>
                        </a:rPr>
                        <a:t>? </a:t>
                      </a:r>
                      <a:r>
                        <a:rPr lang="en-GB" sz="2400" b="0" dirty="0" smtClean="0">
                          <a:solidFill>
                            <a:schemeClr val="tx1"/>
                          </a:solidFill>
                          <a:latin typeface="Baskerville Old Face" pitchFamily="18" charset="0"/>
                        </a:rPr>
                        <a:t>No</a:t>
                      </a:r>
                      <a:r>
                        <a:rPr lang="en-GB" sz="2400" b="0" baseline="0" dirty="0" smtClean="0">
                          <a:solidFill>
                            <a:schemeClr val="tx1"/>
                          </a:solidFill>
                          <a:latin typeface="Baskerville Old Face" pitchFamily="18" charset="0"/>
                        </a:rPr>
                        <a:t> agreed professional standards?</a:t>
                      </a:r>
                    </a:p>
                  </a:txBody>
                  <a:tcPr marL="91446" marR="91446" marT="45723" marB="45723">
                    <a:solidFill>
                      <a:schemeClr val="bg1"/>
                    </a:solidFill>
                  </a:tcPr>
                </a:tc>
              </a:tr>
              <a:tr h="579152">
                <a:tc>
                  <a:txBody>
                    <a:bodyPr/>
                    <a:lstStyle/>
                    <a:p>
                      <a:endParaRPr lang="en-GB" sz="2400" b="0" dirty="0">
                        <a:solidFill>
                          <a:schemeClr val="tx1"/>
                        </a:solidFill>
                        <a:latin typeface="Baskerville Old Face" pitchFamily="18" charset="0"/>
                      </a:endParaRPr>
                    </a:p>
                  </a:txBody>
                  <a:tcPr marL="91446" marR="91446" marT="45723" marB="45723">
                    <a:solidFill>
                      <a:schemeClr val="bg1"/>
                    </a:solidFill>
                  </a:tcPr>
                </a:tc>
                <a:tc>
                  <a:txBody>
                    <a:bodyPr/>
                    <a:lstStyle/>
                    <a:p>
                      <a:endParaRPr lang="en-GB" sz="2400" b="0" dirty="0">
                        <a:solidFill>
                          <a:schemeClr val="tx1"/>
                        </a:solidFill>
                        <a:latin typeface="Baskerville Old Face" pitchFamily="18" charset="0"/>
                      </a:endParaRPr>
                    </a:p>
                  </a:txBody>
                  <a:tcPr marL="91446" marR="91446" marT="45723" marB="45723">
                    <a:solidFill>
                      <a:schemeClr val="bg1"/>
                    </a:solidFill>
                  </a:tcPr>
                </a:tc>
              </a:tr>
              <a:tr h="579176">
                <a:tc>
                  <a:txBody>
                    <a:bodyPr/>
                    <a:lstStyle/>
                    <a:p>
                      <a:r>
                        <a:rPr lang="en-GB" sz="2400" b="0" dirty="0" smtClean="0">
                          <a:solidFill>
                            <a:schemeClr val="tx1"/>
                          </a:solidFill>
                          <a:latin typeface="Baskerville Old Face" pitchFamily="18" charset="0"/>
                        </a:rPr>
                        <a:t>Experts</a:t>
                      </a:r>
                      <a:r>
                        <a:rPr lang="en-GB" sz="2400" b="0" baseline="0" dirty="0" smtClean="0">
                          <a:solidFill>
                            <a:schemeClr val="tx1"/>
                          </a:solidFill>
                          <a:latin typeface="Baskerville Old Face" pitchFamily="18" charset="0"/>
                        </a:rPr>
                        <a:t> – Behaviour </a:t>
                      </a:r>
                      <a:endParaRPr lang="en-GB" sz="2400" b="0" dirty="0">
                        <a:solidFill>
                          <a:schemeClr val="tx1"/>
                        </a:solidFill>
                        <a:latin typeface="Baskerville Old Face" pitchFamily="18" charset="0"/>
                      </a:endParaRPr>
                    </a:p>
                  </a:txBody>
                  <a:tcPr marL="91446" marR="91446" marT="45723" marB="45723">
                    <a:solidFill>
                      <a:schemeClr val="bg1"/>
                    </a:solidFill>
                  </a:tcPr>
                </a:tc>
                <a:tc>
                  <a:txBody>
                    <a:bodyPr/>
                    <a:lstStyle/>
                    <a:p>
                      <a:r>
                        <a:rPr lang="en-GB" sz="2400" b="0" dirty="0" smtClean="0">
                          <a:solidFill>
                            <a:schemeClr val="tx1"/>
                          </a:solidFill>
                          <a:latin typeface="Baskerville Old Face" pitchFamily="18" charset="0"/>
                        </a:rPr>
                        <a:t>Societal</a:t>
                      </a:r>
                      <a:r>
                        <a:rPr lang="en-GB" sz="2400" b="0" baseline="0" dirty="0" smtClean="0">
                          <a:solidFill>
                            <a:schemeClr val="tx1"/>
                          </a:solidFill>
                          <a:latin typeface="Baskerville Old Face" pitchFamily="18" charset="0"/>
                        </a:rPr>
                        <a:t> risks MORE important than Institutional risks - </a:t>
                      </a:r>
                      <a:r>
                        <a:rPr lang="en-GB" sz="2400" b="0" dirty="0" smtClean="0">
                          <a:solidFill>
                            <a:schemeClr val="tx1"/>
                          </a:solidFill>
                          <a:latin typeface="Baskerville Old Face" pitchFamily="18" charset="0"/>
                        </a:rPr>
                        <a:t>Little</a:t>
                      </a:r>
                      <a:r>
                        <a:rPr lang="en-GB" sz="2400" b="0" baseline="0" dirty="0" smtClean="0">
                          <a:solidFill>
                            <a:schemeClr val="tx1"/>
                          </a:solidFill>
                          <a:latin typeface="Baskerville Old Face" pitchFamily="18" charset="0"/>
                        </a:rPr>
                        <a:t> evidence yet of Blame-related behaviours</a:t>
                      </a:r>
                      <a:endParaRPr lang="en-GB" sz="2400" b="0" dirty="0">
                        <a:solidFill>
                          <a:schemeClr val="tx1"/>
                        </a:solidFill>
                        <a:latin typeface="Baskerville Old Face" pitchFamily="18" charset="0"/>
                      </a:endParaRPr>
                    </a:p>
                  </a:txBody>
                  <a:tcPr marL="91446" marR="91446" marT="45723" marB="45723">
                    <a:solidFill>
                      <a:schemeClr val="bg1"/>
                    </a:solidFill>
                  </a:tcPr>
                </a:tc>
              </a:tr>
            </a:tbl>
          </a:graphicData>
        </a:graphic>
      </p:graphicFrame>
    </p:spTree>
    <p:extLst>
      <p:ext uri="{BB962C8B-B14F-4D97-AF65-F5344CB8AC3E}">
        <p14:creationId xmlns:p14="http://schemas.microsoft.com/office/powerpoint/2010/main" val="28612927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p:cNvSpPr>
            <a:spLocks noGrp="1" noChangeArrowheads="1"/>
          </p:cNvSpPr>
          <p:nvPr>
            <p:ph type="title"/>
          </p:nvPr>
        </p:nvSpPr>
        <p:spPr>
          <a:xfrm>
            <a:off x="358775" y="1196975"/>
            <a:ext cx="8605838" cy="4824413"/>
          </a:xfrm>
        </p:spPr>
        <p:txBody>
          <a:bodyPr/>
          <a:lstStyle/>
          <a:p>
            <a:pPr eaLnBrk="1" hangingPunct="1"/>
            <a:r>
              <a:rPr lang="en-US" altLang="en-US" sz="2800" i="1" dirty="0" smtClean="0"/>
              <a:t/>
            </a:r>
            <a:br>
              <a:rPr lang="en-US" altLang="en-US" sz="2800" i="1" dirty="0" smtClean="0"/>
            </a:br>
            <a:r>
              <a:rPr lang="en-US" altLang="en-US" sz="2800" i="1" dirty="0" smtClean="0"/>
              <a:t/>
            </a:r>
            <a:br>
              <a:rPr lang="en-US" altLang="en-US" sz="2800" i="1" dirty="0" smtClean="0"/>
            </a:br>
            <a:r>
              <a:rPr lang="en-US" altLang="en-US" sz="2800" i="1" dirty="0" smtClean="0"/>
              <a:t> </a:t>
            </a:r>
            <a:endParaRPr lang="en-US" altLang="en-US" i="1" dirty="0" smtClean="0"/>
          </a:p>
        </p:txBody>
      </p:sp>
      <p:sp>
        <p:nvSpPr>
          <p:cNvPr id="9220"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15 January 2014</a:t>
            </a:r>
            <a:endParaRPr lang="en-US" altLang="en-US" sz="1200" dirty="0">
              <a:solidFill>
                <a:srgbClr val="000000"/>
              </a:solidFill>
              <a:latin typeface="45 Helvetica Light" pitchFamily="1" charset="0"/>
            </a:endParaRPr>
          </a:p>
        </p:txBody>
      </p:sp>
      <p:pic>
        <p:nvPicPr>
          <p:cNvPr id="922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2"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17/41</a:t>
            </a:r>
            <a:endParaRPr lang="en-US" altLang="en-US" sz="1200" dirty="0">
              <a:solidFill>
                <a:srgbClr val="000000"/>
              </a:solidFill>
              <a:latin typeface="75 Helvetica Bold" pitchFamily="1"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560248195"/>
              </p:ext>
            </p:extLst>
          </p:nvPr>
        </p:nvGraphicFramePr>
        <p:xfrm>
          <a:off x="279400" y="1484313"/>
          <a:ext cx="8745538" cy="4114660"/>
        </p:xfrm>
        <a:graphic>
          <a:graphicData uri="http://schemas.openxmlformats.org/drawingml/2006/table">
            <a:tbl>
              <a:tblPr firstRow="1" bandRow="1">
                <a:tableStyleId>{5C22544A-7EE6-4342-B048-85BDC9FD1C3A}</a:tableStyleId>
              </a:tblPr>
              <a:tblGrid>
                <a:gridCol w="2192672"/>
                <a:gridCol w="6552866"/>
              </a:tblGrid>
              <a:tr h="421712">
                <a:tc>
                  <a:txBody>
                    <a:bodyPr/>
                    <a:lstStyle/>
                    <a:p>
                      <a:r>
                        <a:rPr lang="en-GB" sz="2400" b="0" dirty="0" smtClean="0">
                          <a:solidFill>
                            <a:schemeClr val="tx1"/>
                          </a:solidFill>
                          <a:latin typeface="Baskerville Old Face" pitchFamily="18" charset="0"/>
                        </a:rPr>
                        <a:t>Risk</a:t>
                      </a:r>
                      <a:r>
                        <a:rPr lang="en-GB" sz="2400" b="0" baseline="0" dirty="0" smtClean="0">
                          <a:solidFill>
                            <a:schemeClr val="tx1"/>
                          </a:solidFill>
                          <a:latin typeface="Baskerville Old Face" pitchFamily="18" charset="0"/>
                        </a:rPr>
                        <a:t> managers - Role</a:t>
                      </a:r>
                      <a:endParaRPr lang="en-GB" sz="2400" b="0" dirty="0">
                        <a:solidFill>
                          <a:schemeClr val="tx1"/>
                        </a:solidFill>
                        <a:latin typeface="Baskerville Old Face" pitchFamily="18" charset="0"/>
                      </a:endParaRPr>
                    </a:p>
                  </a:txBody>
                  <a:tcPr marL="91446" marR="91446" marT="45706" marB="45706">
                    <a:solidFill>
                      <a:schemeClr val="bg1"/>
                    </a:solidFill>
                  </a:tcPr>
                </a:tc>
                <a:tc>
                  <a:txBody>
                    <a:bodyPr/>
                    <a:lstStyle/>
                    <a:p>
                      <a:r>
                        <a:rPr lang="en-GB" sz="2400" b="0" dirty="0" smtClean="0">
                          <a:solidFill>
                            <a:schemeClr val="tx1"/>
                          </a:solidFill>
                          <a:latin typeface="Baskerville Old Face" pitchFamily="18" charset="0"/>
                        </a:rPr>
                        <a:t>Appoint</a:t>
                      </a:r>
                      <a:r>
                        <a:rPr lang="en-GB" sz="2400" b="0" baseline="0" dirty="0" smtClean="0">
                          <a:solidFill>
                            <a:schemeClr val="tx1"/>
                          </a:solidFill>
                          <a:latin typeface="Baskerville Old Face" pitchFamily="18" charset="0"/>
                        </a:rPr>
                        <a:t> good experts &amp; accept their expert Output</a:t>
                      </a:r>
                      <a:endParaRPr lang="en-GB" sz="2400" b="0" dirty="0">
                        <a:solidFill>
                          <a:schemeClr val="tx1"/>
                        </a:solidFill>
                        <a:latin typeface="Baskerville Old Face" pitchFamily="18" charset="0"/>
                      </a:endParaRPr>
                    </a:p>
                  </a:txBody>
                  <a:tcPr marL="91446" marR="91446" marT="45706" marB="45706">
                    <a:solidFill>
                      <a:schemeClr val="bg1"/>
                    </a:solidFill>
                  </a:tcPr>
                </a:tc>
              </a:tr>
              <a:tr h="401675">
                <a:tc>
                  <a:txBody>
                    <a:bodyPr/>
                    <a:lstStyle/>
                    <a:p>
                      <a:endParaRPr lang="en-GB" sz="2400" dirty="0">
                        <a:latin typeface="Baskerville Old Face" pitchFamily="18" charset="0"/>
                      </a:endParaRPr>
                    </a:p>
                  </a:txBody>
                  <a:tcPr marL="91446" marR="91446" marT="45706" marB="45706">
                    <a:solidFill>
                      <a:schemeClr val="bg1"/>
                    </a:solidFill>
                  </a:tcPr>
                </a:tc>
                <a:tc>
                  <a:txBody>
                    <a:bodyPr/>
                    <a:lstStyle/>
                    <a:p>
                      <a:endParaRPr lang="en-GB" sz="2400" dirty="0">
                        <a:latin typeface="Baskerville Old Face" pitchFamily="18" charset="0"/>
                      </a:endParaRPr>
                    </a:p>
                  </a:txBody>
                  <a:tcPr marL="91446" marR="91446" marT="45706" marB="45706">
                    <a:solidFill>
                      <a:schemeClr val="bg1"/>
                    </a:solidFill>
                  </a:tcPr>
                </a:tc>
              </a:tr>
              <a:tr h="715751">
                <a:tc>
                  <a:txBody>
                    <a:bodyPr/>
                    <a:lstStyle/>
                    <a:p>
                      <a:r>
                        <a:rPr lang="en-GB" sz="2400" dirty="0" smtClean="0">
                          <a:latin typeface="Baskerville Old Face" pitchFamily="18" charset="0"/>
                        </a:rPr>
                        <a:t>Public</a:t>
                      </a:r>
                      <a:r>
                        <a:rPr lang="en-GB" sz="2400" baseline="0" dirty="0" smtClean="0">
                          <a:latin typeface="Baskerville Old Face" pitchFamily="18" charset="0"/>
                        </a:rPr>
                        <a:t> - Appearance</a:t>
                      </a:r>
                      <a:endParaRPr lang="en-GB" sz="2400" dirty="0">
                        <a:latin typeface="Baskerville Old Face" pitchFamily="18" charset="0"/>
                      </a:endParaRPr>
                    </a:p>
                  </a:txBody>
                  <a:tcPr marL="91446" marR="91446" marT="45706" marB="45706">
                    <a:solidFill>
                      <a:schemeClr val="bg1"/>
                    </a:solidFill>
                  </a:tcPr>
                </a:tc>
                <a:tc>
                  <a:txBody>
                    <a:bodyPr/>
                    <a:lstStyle/>
                    <a:p>
                      <a:r>
                        <a:rPr lang="en-GB" sz="2400" dirty="0" smtClean="0">
                          <a:latin typeface="Baskerville Old Face" pitchFamily="18" charset="0"/>
                        </a:rPr>
                        <a:t>Inferior, Unscientific, Inappropriate,</a:t>
                      </a:r>
                      <a:r>
                        <a:rPr lang="en-GB" sz="2400" baseline="0" dirty="0" smtClean="0">
                          <a:latin typeface="Baskerville Old Face" pitchFamily="18" charset="0"/>
                        </a:rPr>
                        <a:t> Unsophisticated, Cynical, Wrong</a:t>
                      </a:r>
                      <a:endParaRPr lang="en-GB" sz="2400" dirty="0">
                        <a:latin typeface="Baskerville Old Face" pitchFamily="18" charset="0"/>
                      </a:endParaRPr>
                    </a:p>
                  </a:txBody>
                  <a:tcPr marL="91446" marR="91446" marT="45706" marB="45706">
                    <a:solidFill>
                      <a:schemeClr val="bg1"/>
                    </a:solidFill>
                  </a:tcPr>
                </a:tc>
              </a:tr>
              <a:tr h="345707">
                <a:tc>
                  <a:txBody>
                    <a:bodyPr/>
                    <a:lstStyle/>
                    <a:p>
                      <a:endParaRPr lang="en-GB" sz="2400" dirty="0">
                        <a:latin typeface="Baskerville Old Face" pitchFamily="18" charset="0"/>
                      </a:endParaRPr>
                    </a:p>
                  </a:txBody>
                  <a:tcPr marL="91446" marR="91446" marT="45706" marB="45706">
                    <a:solidFill>
                      <a:schemeClr val="bg1"/>
                    </a:solidFill>
                  </a:tcPr>
                </a:tc>
                <a:tc>
                  <a:txBody>
                    <a:bodyPr/>
                    <a:lstStyle/>
                    <a:p>
                      <a:endParaRPr lang="en-GB" sz="2400" dirty="0" smtClean="0">
                        <a:latin typeface="Baskerville Old Face" pitchFamily="18" charset="0"/>
                      </a:endParaRPr>
                    </a:p>
                  </a:txBody>
                  <a:tcPr marL="91446" marR="91446" marT="45706" marB="45706">
                    <a:solidFill>
                      <a:schemeClr val="bg1"/>
                    </a:solidFill>
                  </a:tcPr>
                </a:tc>
              </a:tr>
              <a:tr h="822932">
                <a:tc>
                  <a:txBody>
                    <a:bodyPr/>
                    <a:lstStyle/>
                    <a:p>
                      <a:r>
                        <a:rPr lang="en-GB" sz="2400" dirty="0" smtClean="0">
                          <a:latin typeface="Baskerville Old Face" pitchFamily="18" charset="0"/>
                        </a:rPr>
                        <a:t>Communication</a:t>
                      </a:r>
                      <a:endParaRPr lang="en-GB" sz="2400" dirty="0">
                        <a:latin typeface="Baskerville Old Face" pitchFamily="18" charset="0"/>
                      </a:endParaRPr>
                    </a:p>
                  </a:txBody>
                  <a:tcPr marL="91446" marR="91446" marT="45706" marB="45706">
                    <a:solidFill>
                      <a:schemeClr val="bg1"/>
                    </a:solidFill>
                  </a:tcPr>
                </a:tc>
                <a:tc>
                  <a:txBody>
                    <a:bodyPr/>
                    <a:lstStyle/>
                    <a:p>
                      <a:r>
                        <a:rPr lang="en-GB" sz="2400" baseline="0" dirty="0" smtClean="0">
                          <a:latin typeface="Baskerville Old Face" pitchFamily="18" charset="0"/>
                        </a:rPr>
                        <a:t>Powerful Truth telling/educating weak/ignorant Risk managers &amp; Public</a:t>
                      </a:r>
                    </a:p>
                    <a:p>
                      <a:r>
                        <a:rPr lang="en-GB" sz="2400" baseline="0" dirty="0" smtClean="0">
                          <a:latin typeface="Baskerville Old Face" pitchFamily="18" charset="0"/>
                        </a:rPr>
                        <a:t>Social Science end-of-pipe bolt-on to assist "education"</a:t>
                      </a:r>
                      <a:endParaRPr lang="en-GB" sz="2400" dirty="0" smtClean="0">
                        <a:latin typeface="Baskerville Old Face" pitchFamily="18" charset="0"/>
                      </a:endParaRPr>
                    </a:p>
                  </a:txBody>
                  <a:tcPr marL="91446" marR="91446" marT="45706" marB="45706">
                    <a:solidFill>
                      <a:schemeClr val="bg1"/>
                    </a:solidFill>
                  </a:tcPr>
                </a:tc>
              </a:tr>
            </a:tbl>
          </a:graphicData>
        </a:graphic>
      </p:graphicFrame>
    </p:spTree>
    <p:extLst>
      <p:ext uri="{BB962C8B-B14F-4D97-AF65-F5344CB8AC3E}">
        <p14:creationId xmlns:p14="http://schemas.microsoft.com/office/powerpoint/2010/main" val="5046272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p:cNvSpPr>
            <a:spLocks noGrp="1" noChangeArrowheads="1"/>
          </p:cNvSpPr>
          <p:nvPr>
            <p:ph type="title"/>
          </p:nvPr>
        </p:nvSpPr>
        <p:spPr>
          <a:xfrm>
            <a:off x="358775" y="1196975"/>
            <a:ext cx="8605838" cy="4824413"/>
          </a:xfrm>
        </p:spPr>
        <p:txBody>
          <a:bodyPr/>
          <a:lstStyle/>
          <a:p>
            <a:pPr eaLnBrk="1" hangingPunct="1"/>
            <a:r>
              <a:rPr lang="en-US" altLang="en-US" sz="2800" i="1" dirty="0" smtClean="0"/>
              <a:t/>
            </a:r>
            <a:br>
              <a:rPr lang="en-US" altLang="en-US" sz="2800" i="1" dirty="0" smtClean="0"/>
            </a:br>
            <a:r>
              <a:rPr lang="en-US" altLang="en-US" sz="2800" i="1" dirty="0" smtClean="0"/>
              <a:t/>
            </a:r>
            <a:br>
              <a:rPr lang="en-US" altLang="en-US" sz="2800" i="1" dirty="0" smtClean="0"/>
            </a:br>
            <a:r>
              <a:rPr lang="en-US" altLang="en-US" sz="2800" i="1" dirty="0" smtClean="0"/>
              <a:t> </a:t>
            </a:r>
            <a:endParaRPr lang="en-US" altLang="en-US" i="1" dirty="0" smtClean="0"/>
          </a:p>
        </p:txBody>
      </p:sp>
      <p:sp>
        <p:nvSpPr>
          <p:cNvPr id="9220"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15 January 2014</a:t>
            </a:r>
            <a:endParaRPr lang="en-US" altLang="en-US" sz="1200" dirty="0">
              <a:solidFill>
                <a:srgbClr val="000000"/>
              </a:solidFill>
              <a:latin typeface="45 Helvetica Light" pitchFamily="1" charset="0"/>
            </a:endParaRPr>
          </a:p>
        </p:txBody>
      </p:sp>
      <p:pic>
        <p:nvPicPr>
          <p:cNvPr id="922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2"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18/41</a:t>
            </a:r>
            <a:endParaRPr lang="en-US" altLang="en-US" sz="1200" dirty="0">
              <a:solidFill>
                <a:srgbClr val="000000"/>
              </a:solidFill>
              <a:latin typeface="75 Helvetica Bold" pitchFamily="1" charset="0"/>
            </a:endParaRPr>
          </a:p>
        </p:txBody>
      </p:sp>
      <p:pic>
        <p:nvPicPr>
          <p:cNvPr id="1026" name="Picture 2" descr="A black-and-white close-up of Dylan's face looking dow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1304764"/>
            <a:ext cx="4680520" cy="4680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065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323850" y="1341438"/>
            <a:ext cx="8640763" cy="4679950"/>
          </a:xfrm>
        </p:spPr>
        <p:txBody>
          <a:bodyPr/>
          <a:lstStyle/>
          <a:p>
            <a:pPr eaLnBrk="1" hangingPunct="1"/>
            <a:r>
              <a:rPr lang="en-US" altLang="en-US" sz="1800" b="1" i="1" dirty="0" smtClean="0"/>
              <a:t>Possible drivers for change</a:t>
            </a:r>
            <a:r>
              <a:rPr lang="en-US" altLang="en-US" sz="1800" i="1" dirty="0" smtClean="0"/>
              <a:t/>
            </a:r>
            <a:br>
              <a:rPr lang="en-US" altLang="en-US" sz="1800" i="1" dirty="0" smtClean="0"/>
            </a:br>
            <a:r>
              <a:rPr lang="en-US" altLang="en-US" sz="1800" i="1" dirty="0" smtClean="0"/>
              <a:t/>
            </a:r>
            <a:br>
              <a:rPr lang="en-US" altLang="en-US" sz="1800" i="1" dirty="0" smtClean="0"/>
            </a:br>
            <a:endParaRPr lang="en-US" altLang="en-US" sz="1800" i="1" dirty="0" smtClean="0"/>
          </a:p>
        </p:txBody>
      </p:sp>
      <p:sp>
        <p:nvSpPr>
          <p:cNvPr id="10244"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15 January 2014</a:t>
            </a:r>
            <a:endParaRPr lang="en-US" altLang="en-US" sz="1200" dirty="0">
              <a:solidFill>
                <a:srgbClr val="000000"/>
              </a:solidFill>
              <a:latin typeface="45 Helvetica Light" pitchFamily="1" charset="0"/>
            </a:endParaRPr>
          </a:p>
        </p:txBody>
      </p:sp>
      <p:pic>
        <p:nvPicPr>
          <p:cNvPr id="1024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19/41</a:t>
            </a:r>
            <a:endParaRPr lang="en-US" altLang="en-US" sz="1200" dirty="0">
              <a:solidFill>
                <a:srgbClr val="000000"/>
              </a:solidFill>
              <a:latin typeface="75 Helvetica Bold" pitchFamily="1"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93293119"/>
              </p:ext>
            </p:extLst>
          </p:nvPr>
        </p:nvGraphicFramePr>
        <p:xfrm>
          <a:off x="468313" y="1700213"/>
          <a:ext cx="8074025" cy="2286026"/>
        </p:xfrm>
        <a:graphic>
          <a:graphicData uri="http://schemas.openxmlformats.org/drawingml/2006/table">
            <a:tbl>
              <a:tblPr firstRow="1" bandRow="1">
                <a:tableStyleId>{5C22544A-7EE6-4342-B048-85BDC9FD1C3A}</a:tableStyleId>
              </a:tblPr>
              <a:tblGrid>
                <a:gridCol w="3095575"/>
                <a:gridCol w="4978450"/>
              </a:tblGrid>
              <a:tr h="823205">
                <a:tc>
                  <a:txBody>
                    <a:bodyPr/>
                    <a:lstStyle/>
                    <a:p>
                      <a:r>
                        <a:rPr lang="en-GB" sz="2400" b="1" baseline="0" dirty="0" smtClean="0">
                          <a:solidFill>
                            <a:srgbClr val="9A1D2B"/>
                          </a:solidFill>
                          <a:latin typeface="Baskerville Old Face" pitchFamily="18" charset="0"/>
                        </a:rPr>
                        <a:t>Changing legal expectations of governance</a:t>
                      </a:r>
                    </a:p>
                  </a:txBody>
                  <a:tcPr marL="91423" marR="91423" marT="45733" marB="45733">
                    <a:solidFill>
                      <a:schemeClr val="bg1"/>
                    </a:solidFill>
                  </a:tcPr>
                </a:tc>
                <a:tc>
                  <a:txBody>
                    <a:bodyPr/>
                    <a:lstStyle/>
                    <a:p>
                      <a:pPr marL="0" lvl="0" indent="0">
                        <a:buFont typeface="Arial" pitchFamily="34" charset="0"/>
                        <a:buNone/>
                      </a:pPr>
                      <a:r>
                        <a:rPr lang="en-GB" sz="2400" b="0" dirty="0" smtClean="0">
                          <a:solidFill>
                            <a:schemeClr val="tx1"/>
                          </a:solidFill>
                          <a:latin typeface="Baskerville Old Face" pitchFamily="18" charset="0"/>
                        </a:rPr>
                        <a:t>National</a:t>
                      </a:r>
                      <a:r>
                        <a:rPr lang="en-GB" sz="2400" b="0" baseline="0" dirty="0" smtClean="0">
                          <a:solidFill>
                            <a:schemeClr val="tx1"/>
                          </a:solidFill>
                          <a:latin typeface="Baskerville Old Face" pitchFamily="18" charset="0"/>
                        </a:rPr>
                        <a:t> Governance laws</a:t>
                      </a:r>
                      <a:br>
                        <a:rPr lang="en-GB" sz="2400" b="0" baseline="0" dirty="0" smtClean="0">
                          <a:solidFill>
                            <a:schemeClr val="tx1"/>
                          </a:solidFill>
                          <a:latin typeface="Baskerville Old Face" pitchFamily="18" charset="0"/>
                        </a:rPr>
                      </a:br>
                      <a:r>
                        <a:rPr lang="en-GB" sz="2400" b="0" baseline="0" dirty="0" smtClean="0">
                          <a:solidFill>
                            <a:schemeClr val="tx1"/>
                          </a:solidFill>
                          <a:latin typeface="Baskerville Old Face" pitchFamily="18" charset="0"/>
                        </a:rPr>
                        <a:t>    </a:t>
                      </a:r>
                      <a:r>
                        <a:rPr lang="en-GB" sz="2400" b="0" i="1" baseline="0" dirty="0" smtClean="0">
                          <a:solidFill>
                            <a:schemeClr val="tx1"/>
                          </a:solidFill>
                          <a:latin typeface="Baskerville Old Face" pitchFamily="18" charset="0"/>
                        </a:rPr>
                        <a:t>L'Aquila,</a:t>
                      </a:r>
                      <a:r>
                        <a:rPr lang="en-GB" sz="2400" b="0" baseline="0" dirty="0" smtClean="0">
                          <a:solidFill>
                            <a:schemeClr val="tx1"/>
                          </a:solidFill>
                          <a:latin typeface="Baskerville Old Face" pitchFamily="18" charset="0"/>
                        </a:rPr>
                        <a:t> </a:t>
                      </a:r>
                      <a:r>
                        <a:rPr lang="en-GB" sz="2400" b="0" i="0" baseline="0" dirty="0" smtClean="0">
                          <a:solidFill>
                            <a:schemeClr val="tx1"/>
                          </a:solidFill>
                          <a:latin typeface="Baskerville Old Face" pitchFamily="18" charset="0"/>
                        </a:rPr>
                        <a:t>Italy; </a:t>
                      </a:r>
                      <a:r>
                        <a:rPr lang="en-GB" sz="2400" b="0" i="1" baseline="0" dirty="0" smtClean="0">
                          <a:solidFill>
                            <a:schemeClr val="tx1"/>
                          </a:solidFill>
                          <a:latin typeface="Baskerville Old Face" pitchFamily="18" charset="0"/>
                        </a:rPr>
                        <a:t>Garcés v Chile</a:t>
                      </a:r>
                      <a:endParaRPr lang="en-GB" sz="2400" b="0" i="0" baseline="0" dirty="0" smtClean="0">
                        <a:solidFill>
                          <a:schemeClr val="tx1"/>
                        </a:solidFill>
                        <a:latin typeface="Baskerville Old Face" pitchFamily="18" charset="0"/>
                      </a:endParaRPr>
                    </a:p>
                    <a:p>
                      <a:r>
                        <a:rPr lang="en-GB" sz="2400" b="0" baseline="0" dirty="0" smtClean="0">
                          <a:solidFill>
                            <a:schemeClr val="tx1"/>
                          </a:solidFill>
                          <a:latin typeface="Baskerville Old Face" pitchFamily="18" charset="0"/>
                        </a:rPr>
                        <a:t>International Human Rights</a:t>
                      </a:r>
                    </a:p>
                    <a:p>
                      <a:r>
                        <a:rPr lang="en-GB" sz="2400" b="0" i="1" baseline="0" dirty="0" smtClean="0">
                          <a:solidFill>
                            <a:schemeClr val="tx1"/>
                          </a:solidFill>
                          <a:latin typeface="Baskerville Old Face" pitchFamily="18" charset="0"/>
                        </a:rPr>
                        <a:t>    Oneryldz v Turkey 2005</a:t>
                      </a:r>
                    </a:p>
                    <a:p>
                      <a:r>
                        <a:rPr lang="en-GB" sz="2400" b="0" i="1" baseline="0" dirty="0" smtClean="0">
                          <a:solidFill>
                            <a:schemeClr val="tx1"/>
                          </a:solidFill>
                          <a:latin typeface="Baskerville Old Face" pitchFamily="18" charset="0"/>
                        </a:rPr>
                        <a:t>    Budayeva v Russia 2008</a:t>
                      </a:r>
                    </a:p>
                    <a:p>
                      <a:r>
                        <a:rPr lang="en-GB" sz="2400" b="0" i="1" baseline="0" dirty="0" smtClean="0">
                          <a:solidFill>
                            <a:schemeClr val="tx1"/>
                          </a:solidFill>
                          <a:latin typeface="Baskerville Old Face" pitchFamily="18" charset="0"/>
                        </a:rPr>
                        <a:t>    Kolyadenko v Russia 2012</a:t>
                      </a:r>
                    </a:p>
                  </a:txBody>
                  <a:tcPr marL="91423" marR="91423" marT="45733" marB="45733">
                    <a:solidFill>
                      <a:schemeClr val="bg1"/>
                    </a:solidFill>
                  </a:tcPr>
                </a:tc>
              </a:tr>
            </a:tbl>
          </a:graphicData>
        </a:graphic>
      </p:graphicFrame>
      <p:pic>
        <p:nvPicPr>
          <p:cNvPr id="7173" name="Picture 5" descr="Supreme Court orders compensation be paid to tsunami victim’s relative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3969059"/>
            <a:ext cx="2783632" cy="208772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236" y="3969059"/>
            <a:ext cx="2777396" cy="2087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10037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25195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a:xfrm>
            <a:off x="323056" y="790575"/>
            <a:ext cx="8713440" cy="4939847"/>
          </a:xfrm>
        </p:spPr>
        <p:txBody>
          <a:bodyPr/>
          <a:lstStyle/>
          <a:p>
            <a:pPr algn="ctr" eaLnBrk="1" hangingPunct="1"/>
            <a:r>
              <a:rPr lang="en-US" sz="2400" i="1" dirty="0" smtClean="0"/>
              <a:t/>
            </a:r>
            <a:br>
              <a:rPr lang="en-US" sz="2400" i="1" dirty="0" smtClean="0"/>
            </a:br>
            <a:r>
              <a:rPr lang="en-US" sz="2400" i="1" dirty="0"/>
              <a:t/>
            </a:r>
            <a:br>
              <a:rPr lang="en-US" sz="2400" i="1" dirty="0"/>
            </a:br>
            <a:r>
              <a:rPr lang="en-US" sz="2400" i="1" dirty="0" smtClean="0"/>
              <a:t/>
            </a:r>
            <a:br>
              <a:rPr lang="en-US" sz="2400" i="1" dirty="0" smtClean="0"/>
            </a:br>
            <a:r>
              <a:rPr lang="en-US" sz="4400" b="1" dirty="0" smtClean="0">
                <a:solidFill>
                  <a:schemeClr val="tx1"/>
                </a:solidFill>
                <a:latin typeface="Baskerville Old Face" pitchFamily="18" charset="0"/>
              </a:rPr>
              <a:t>The future role of Earth Scientists</a:t>
            </a:r>
            <a:br>
              <a:rPr lang="en-US" sz="4400" b="1" dirty="0" smtClean="0">
                <a:solidFill>
                  <a:schemeClr val="tx1"/>
                </a:solidFill>
                <a:latin typeface="Baskerville Old Face" pitchFamily="18" charset="0"/>
              </a:rPr>
            </a:br>
            <a:r>
              <a:rPr lang="en-US" sz="4400" b="1" dirty="0" smtClean="0">
                <a:solidFill>
                  <a:schemeClr val="tx1"/>
                </a:solidFill>
                <a:latin typeface="Baskerville Old Face" pitchFamily="18" charset="0"/>
              </a:rPr>
              <a:t>in the governance of volcanic unrest</a:t>
            </a:r>
            <a:r>
              <a:rPr lang="en-US" sz="2400" b="1" i="1" dirty="0" smtClean="0">
                <a:solidFill>
                  <a:schemeClr val="tx1"/>
                </a:solidFill>
                <a:latin typeface="Baskerville Old Face" pitchFamily="18" charset="0"/>
              </a:rPr>
              <a:t/>
            </a:r>
            <a:br>
              <a:rPr lang="en-US" sz="2400" b="1" i="1" dirty="0" smtClean="0">
                <a:solidFill>
                  <a:schemeClr val="tx1"/>
                </a:solidFill>
                <a:latin typeface="Baskerville Old Face" pitchFamily="18" charset="0"/>
              </a:rPr>
            </a:br>
            <a:r>
              <a:rPr lang="en-US" sz="2400" b="1" i="1" dirty="0" smtClean="0">
                <a:solidFill>
                  <a:schemeClr val="tx1"/>
                </a:solidFill>
                <a:latin typeface="Baskerville Old Face" pitchFamily="18" charset="0"/>
              </a:rPr>
              <a:t/>
            </a:r>
            <a:br>
              <a:rPr lang="en-US" sz="2400" b="1" i="1" dirty="0" smtClean="0">
                <a:solidFill>
                  <a:schemeClr val="tx1"/>
                </a:solidFill>
                <a:latin typeface="Baskerville Old Face" pitchFamily="18" charset="0"/>
              </a:rPr>
            </a:br>
            <a:r>
              <a:rPr lang="en-GB" sz="2400" b="1" i="1" dirty="0">
                <a:solidFill>
                  <a:schemeClr val="tx1"/>
                </a:solidFill>
                <a:latin typeface="Baskerville Old Face" pitchFamily="18" charset="0"/>
              </a:rPr>
              <a:t>And she'll have fun fun fun</a:t>
            </a:r>
            <a:br>
              <a:rPr lang="en-GB" sz="2400" b="1" i="1" dirty="0">
                <a:solidFill>
                  <a:schemeClr val="tx1"/>
                </a:solidFill>
                <a:latin typeface="Baskerville Old Face" pitchFamily="18" charset="0"/>
              </a:rPr>
            </a:br>
            <a:r>
              <a:rPr lang="en-GB" sz="2400" b="1" i="1" dirty="0">
                <a:solidFill>
                  <a:schemeClr val="tx1"/>
                </a:solidFill>
                <a:latin typeface="Baskerville Old Face" pitchFamily="18" charset="0"/>
              </a:rPr>
              <a:t>Til her daddy takes the t-bird </a:t>
            </a:r>
            <a:r>
              <a:rPr lang="en-GB" sz="2400" b="1" i="1" dirty="0" smtClean="0">
                <a:solidFill>
                  <a:schemeClr val="tx1"/>
                </a:solidFill>
                <a:latin typeface="Baskerville Old Face" pitchFamily="18" charset="0"/>
              </a:rPr>
              <a:t>away</a:t>
            </a:r>
            <a:r>
              <a:rPr lang="en-GB" sz="2400" b="1" dirty="0" smtClean="0">
                <a:solidFill>
                  <a:schemeClr val="tx1"/>
                </a:solidFill>
                <a:latin typeface="Baskerville Old Face" pitchFamily="18" charset="0"/>
              </a:rPr>
              <a:t/>
            </a:r>
            <a:br>
              <a:rPr lang="en-GB" sz="2400" b="1" dirty="0" smtClean="0">
                <a:solidFill>
                  <a:schemeClr val="tx1"/>
                </a:solidFill>
                <a:latin typeface="Baskerville Old Face" pitchFamily="18" charset="0"/>
              </a:rPr>
            </a:br>
            <a:r>
              <a:rPr lang="en-GB" sz="1400" b="1" dirty="0" smtClean="0">
                <a:solidFill>
                  <a:schemeClr val="tx1"/>
                </a:solidFill>
                <a:latin typeface="Baskerville Old Face" pitchFamily="18" charset="0"/>
              </a:rPr>
              <a:t>From Fun, Fun, Fun by the Beach Boys</a:t>
            </a:r>
            <a:r>
              <a:rPr lang="en-US" sz="2400" i="1" dirty="0" smtClean="0"/>
              <a:t/>
            </a:r>
            <a:br>
              <a:rPr lang="en-US" sz="2400" i="1" dirty="0" smtClean="0"/>
            </a:br>
            <a:r>
              <a:rPr lang="en-US" sz="2400" i="1" dirty="0" smtClean="0"/>
              <a:t/>
            </a:r>
            <a:br>
              <a:rPr lang="en-US" sz="2400" i="1" dirty="0" smtClean="0"/>
            </a:br>
            <a:r>
              <a:rPr lang="en-US" sz="2400" b="1" dirty="0" smtClean="0"/>
              <a:t>Richard Bretton</a:t>
            </a:r>
            <a:br>
              <a:rPr lang="en-US" sz="2400" b="1" dirty="0" smtClean="0"/>
            </a:br>
            <a:r>
              <a:rPr lang="en-US" sz="2000" dirty="0" smtClean="0"/>
              <a:t>Supervisors: Dr. J. Gottsmann &amp; Dr. R. Christie</a:t>
            </a:r>
            <a:r>
              <a:rPr lang="en-US" sz="2400" i="1" dirty="0"/>
              <a:t/>
            </a:r>
            <a:br>
              <a:rPr lang="en-US" sz="2400" i="1" dirty="0"/>
            </a:br>
            <a:endParaRPr lang="en-US" sz="2400" b="1" dirty="0" smtClean="0">
              <a:solidFill>
                <a:schemeClr val="tx1"/>
              </a:solidFill>
            </a:endParaRPr>
          </a:p>
        </p:txBody>
      </p:sp>
      <p:sp>
        <p:nvSpPr>
          <p:cNvPr id="2052" name="Rectangle 3"/>
          <p:cNvSpPr>
            <a:spLocks noGrp="1" noChangeArrowheads="1"/>
          </p:cNvSpPr>
          <p:nvPr>
            <p:ph type="body" idx="1"/>
          </p:nvPr>
        </p:nvSpPr>
        <p:spPr>
          <a:xfrm>
            <a:off x="5364088" y="6237312"/>
            <a:ext cx="1944216" cy="432048"/>
          </a:xfrm>
        </p:spPr>
        <p:txBody>
          <a:bodyPr/>
          <a:lstStyle/>
          <a:p>
            <a:pPr eaLnBrk="1" hangingPunct="1"/>
            <a:r>
              <a:rPr lang="en-US" sz="2000" dirty="0" smtClean="0"/>
              <a:t>richard.bretton@</a:t>
            </a:r>
          </a:p>
        </p:txBody>
      </p:sp>
      <p:sp>
        <p:nvSpPr>
          <p:cNvPr id="2053" name="Rectangle 7"/>
          <p:cNvSpPr>
            <a:spLocks noChangeArrowheads="1"/>
          </p:cNvSpPr>
          <p:nvPr/>
        </p:nvSpPr>
        <p:spPr bwMode="auto">
          <a:xfrm>
            <a:off x="7579968" y="790575"/>
            <a:ext cx="1184620"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2055" name="Rectangle 7"/>
          <p:cNvSpPr>
            <a:spLocks noChangeArrowheads="1"/>
          </p:cNvSpPr>
          <p:nvPr/>
        </p:nvSpPr>
        <p:spPr bwMode="auto">
          <a:xfrm>
            <a:off x="7733857" y="558800"/>
            <a:ext cx="103073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Barcelona </a:t>
            </a:r>
            <a:r>
              <a:rPr lang="en-GB" sz="1200" dirty="0">
                <a:solidFill>
                  <a:srgbClr val="000000"/>
                </a:solidFill>
                <a:latin typeface="75 Helvetica Bold" pitchFamily="1" charset="0"/>
              </a:rPr>
              <a:t>2</a:t>
            </a:r>
            <a:r>
              <a:rPr lang="en-GB" sz="1200" dirty="0" smtClean="0">
                <a:solidFill>
                  <a:srgbClr val="000000"/>
                </a:solidFill>
                <a:latin typeface="75 Helvetica Bold" pitchFamily="1" charset="0"/>
              </a:rPr>
              <a:t>/41</a:t>
            </a:r>
            <a:endParaRPr lang="en-US" sz="1200" dirty="0">
              <a:solidFill>
                <a:srgbClr val="000000"/>
              </a:solidFill>
              <a:latin typeface="75 Helvetica Bold" pitchFamily="1" charset="0"/>
            </a:endParaRPr>
          </a:p>
        </p:txBody>
      </p:sp>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0948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323850" y="1341438"/>
            <a:ext cx="8640763" cy="4679950"/>
          </a:xfrm>
        </p:spPr>
        <p:txBody>
          <a:bodyPr/>
          <a:lstStyle/>
          <a:p>
            <a:pPr eaLnBrk="1" hangingPunct="1"/>
            <a:r>
              <a:rPr lang="en-US" altLang="en-US" sz="1800" i="1" dirty="0" smtClean="0"/>
              <a:t/>
            </a:r>
            <a:br>
              <a:rPr lang="en-US" altLang="en-US" sz="1800" i="1" dirty="0" smtClean="0"/>
            </a:br>
            <a:r>
              <a:rPr lang="en-US" altLang="en-US" sz="1800" i="1" dirty="0" smtClean="0"/>
              <a:t/>
            </a:r>
            <a:br>
              <a:rPr lang="en-US" altLang="en-US" sz="1800" i="1" dirty="0" smtClean="0"/>
            </a:br>
            <a:endParaRPr lang="en-US" altLang="en-US" sz="1800" i="1" dirty="0" smtClean="0"/>
          </a:p>
        </p:txBody>
      </p:sp>
      <p:sp>
        <p:nvSpPr>
          <p:cNvPr id="10244"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15 January 2014</a:t>
            </a:r>
            <a:endParaRPr lang="en-US" altLang="en-US" sz="1200" dirty="0">
              <a:solidFill>
                <a:srgbClr val="000000"/>
              </a:solidFill>
              <a:latin typeface="45 Helvetica Light" pitchFamily="1" charset="0"/>
            </a:endParaRPr>
          </a:p>
        </p:txBody>
      </p:sp>
      <p:pic>
        <p:nvPicPr>
          <p:cNvPr id="1024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20/41</a:t>
            </a:r>
            <a:endParaRPr lang="en-US" altLang="en-US" sz="1200" dirty="0">
              <a:solidFill>
                <a:srgbClr val="000000"/>
              </a:solidFill>
              <a:latin typeface="75 Helvetica Bold" pitchFamily="1" charset="0"/>
            </a:endParaRPr>
          </a:p>
        </p:txBody>
      </p:sp>
      <p:graphicFrame>
        <p:nvGraphicFramePr>
          <p:cNvPr id="2" name="Table 1"/>
          <p:cNvGraphicFramePr>
            <a:graphicFrameLocks noGrp="1"/>
          </p:cNvGraphicFramePr>
          <p:nvPr>
            <p:extLst>
              <p:ext uri="{D42A27DB-BD31-4B8C-83A1-F6EECF244321}">
                <p14:modId xmlns:p14="http://schemas.microsoft.com/office/powerpoint/2010/main" val="681597225"/>
              </p:ext>
            </p:extLst>
          </p:nvPr>
        </p:nvGraphicFramePr>
        <p:xfrm>
          <a:off x="468313" y="1293780"/>
          <a:ext cx="8074025" cy="4511484"/>
        </p:xfrm>
        <a:graphic>
          <a:graphicData uri="http://schemas.openxmlformats.org/drawingml/2006/table">
            <a:tbl>
              <a:tblPr firstRow="1" bandRow="1">
                <a:tableStyleId>{5C22544A-7EE6-4342-B048-85BDC9FD1C3A}</a:tableStyleId>
              </a:tblPr>
              <a:tblGrid>
                <a:gridCol w="3095575"/>
                <a:gridCol w="4978450"/>
              </a:tblGrid>
              <a:tr h="4511484">
                <a:tc>
                  <a:txBody>
                    <a:bodyPr/>
                    <a:lstStyle/>
                    <a:p>
                      <a:r>
                        <a:rPr lang="en-GB" sz="2400" b="1" baseline="0" dirty="0" smtClean="0">
                          <a:solidFill>
                            <a:srgbClr val="9A1D2B"/>
                          </a:solidFill>
                          <a:latin typeface="Baskerville Old Face" pitchFamily="18" charset="0"/>
                        </a:rPr>
                        <a:t>Changing general expectations of governance</a:t>
                      </a:r>
                    </a:p>
                  </a:txBody>
                  <a:tcPr marL="91423" marR="91423" marT="45733" marB="45733">
                    <a:solidFill>
                      <a:schemeClr val="bg1"/>
                    </a:solidFill>
                  </a:tcPr>
                </a:tc>
                <a:tc>
                  <a:txBody>
                    <a:bodyPr/>
                    <a:lstStyle/>
                    <a:p>
                      <a:pPr marL="0" lvl="0" indent="0">
                        <a:buFont typeface="Arial" pitchFamily="34" charset="0"/>
                        <a:buNone/>
                      </a:pPr>
                      <a:r>
                        <a:rPr lang="en-GB" sz="2400" b="0" i="0" baseline="0" dirty="0" smtClean="0">
                          <a:solidFill>
                            <a:schemeClr val="tx1"/>
                          </a:solidFill>
                          <a:latin typeface="Baskerville Old Face" pitchFamily="18" charset="0"/>
                        </a:rPr>
                        <a:t>Trend  towards more open &amp; transparent government with goals of :</a:t>
                      </a:r>
                    </a:p>
                    <a:p>
                      <a:pPr marL="342900" lvl="0" indent="-342900">
                        <a:buFont typeface="Arial" pitchFamily="34" charset="0"/>
                        <a:buChar char="•"/>
                      </a:pPr>
                      <a:r>
                        <a:rPr lang="en-GB" sz="2400" b="0" i="0" baseline="0" dirty="0" smtClean="0">
                          <a:solidFill>
                            <a:schemeClr val="tx1"/>
                          </a:solidFill>
                          <a:latin typeface="Baskerville Old Face" pitchFamily="18" charset="0"/>
                        </a:rPr>
                        <a:t>Openness  &amp; Transparency</a:t>
                      </a:r>
                    </a:p>
                    <a:p>
                      <a:pPr marL="342900" lvl="0" indent="-342900">
                        <a:buFont typeface="Arial" pitchFamily="34" charset="0"/>
                        <a:buChar char="•"/>
                      </a:pPr>
                      <a:r>
                        <a:rPr lang="en-GB" sz="2400" b="0" i="0" baseline="0" dirty="0" smtClean="0">
                          <a:solidFill>
                            <a:schemeClr val="tx1"/>
                          </a:solidFill>
                          <a:latin typeface="Baskerville Old Face" pitchFamily="18" charset="0"/>
                        </a:rPr>
                        <a:t>Involvement</a:t>
                      </a:r>
                    </a:p>
                    <a:p>
                      <a:pPr marL="342900" lvl="0" indent="-342900">
                        <a:buFont typeface="Arial" pitchFamily="34" charset="0"/>
                        <a:buChar char="•"/>
                      </a:pPr>
                      <a:r>
                        <a:rPr lang="en-GB" sz="2400" b="0" i="0" baseline="0" dirty="0" smtClean="0">
                          <a:solidFill>
                            <a:schemeClr val="tx1"/>
                          </a:solidFill>
                          <a:latin typeface="Baskerville Old Face" pitchFamily="18" charset="0"/>
                        </a:rPr>
                        <a:t>Proportionality &amp; Consistency</a:t>
                      </a:r>
                    </a:p>
                    <a:p>
                      <a:pPr marL="342900" lvl="0" indent="-342900">
                        <a:buFont typeface="Arial" pitchFamily="34" charset="0"/>
                        <a:buChar char="•"/>
                      </a:pPr>
                      <a:r>
                        <a:rPr lang="en-GB" sz="2400" b="0" i="0" baseline="0" dirty="0" smtClean="0">
                          <a:solidFill>
                            <a:schemeClr val="tx1"/>
                          </a:solidFill>
                          <a:latin typeface="Baskerville Old Face" pitchFamily="18" charset="0"/>
                        </a:rPr>
                        <a:t>Evidence</a:t>
                      </a:r>
                    </a:p>
                    <a:p>
                      <a:pPr marL="342900" lvl="0" indent="-342900">
                        <a:buFont typeface="Arial" pitchFamily="34" charset="0"/>
                        <a:buChar char="•"/>
                      </a:pPr>
                      <a:r>
                        <a:rPr lang="en-GB" sz="2400" b="0" i="0" baseline="0" dirty="0" smtClean="0">
                          <a:solidFill>
                            <a:schemeClr val="tx1"/>
                          </a:solidFill>
                          <a:latin typeface="Baskerville Old Face" pitchFamily="18" charset="0"/>
                        </a:rPr>
                        <a:t>Responsibility &amp; Accountability </a:t>
                      </a:r>
                    </a:p>
                    <a:p>
                      <a:pPr marL="0" lvl="0" indent="0">
                        <a:buFont typeface="Arial" pitchFamily="34" charset="0"/>
                        <a:buNone/>
                      </a:pPr>
                      <a:endParaRPr lang="en-GB" sz="2400" b="0" i="0" baseline="0" dirty="0" smtClean="0">
                        <a:solidFill>
                          <a:schemeClr val="tx1"/>
                        </a:solidFill>
                        <a:latin typeface="Baskerville Old Face" pitchFamily="18" charset="0"/>
                      </a:endParaRPr>
                    </a:p>
                    <a:p>
                      <a:pPr marL="0" lvl="0" indent="0">
                        <a:buFont typeface="Arial" pitchFamily="34" charset="0"/>
                        <a:buNone/>
                      </a:pPr>
                      <a:r>
                        <a:rPr lang="en-GB" sz="2400" b="0" i="0" baseline="0" dirty="0" smtClean="0">
                          <a:solidFill>
                            <a:schemeClr val="tx1"/>
                          </a:solidFill>
                          <a:latin typeface="Baskerville Old Face" pitchFamily="18" charset="0"/>
                        </a:rPr>
                        <a:t>National Freedom of Information laws (supported by International Human  Rights conventions &amp; case law </a:t>
                      </a:r>
                      <a:r>
                        <a:rPr lang="en-GB" sz="2400" b="0" i="1" baseline="0" dirty="0" smtClean="0">
                          <a:solidFill>
                            <a:schemeClr val="tx1"/>
                          </a:solidFill>
                          <a:latin typeface="Baskerville Old Face" pitchFamily="18" charset="0"/>
                        </a:rPr>
                        <a:t>Claude Reyes et al. v Chile 2006</a:t>
                      </a:r>
                      <a:r>
                        <a:rPr lang="en-GB" sz="2400" b="0" i="0" baseline="0" dirty="0" smtClean="0">
                          <a:solidFill>
                            <a:schemeClr val="tx1"/>
                          </a:solidFill>
                          <a:latin typeface="Baskerville Old Face" pitchFamily="18" charset="0"/>
                        </a:rPr>
                        <a:t>)</a:t>
                      </a:r>
                    </a:p>
                  </a:txBody>
                  <a:tcPr marL="91423" marR="91423" marT="45733" marB="45733">
                    <a:solidFill>
                      <a:schemeClr val="bg1"/>
                    </a:solidFill>
                  </a:tcPr>
                </a:tc>
              </a:tr>
            </a:tbl>
          </a:graphicData>
        </a:graphic>
      </p:graphicFrame>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156" y="2780928"/>
            <a:ext cx="3401740" cy="1794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2281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323850" y="1341438"/>
            <a:ext cx="8640763" cy="4679950"/>
          </a:xfrm>
        </p:spPr>
        <p:txBody>
          <a:bodyPr/>
          <a:lstStyle/>
          <a:p>
            <a:pPr eaLnBrk="1" hangingPunct="1"/>
            <a:r>
              <a:rPr lang="en-US" altLang="en-US" sz="1800" i="1" dirty="0" smtClean="0"/>
              <a:t/>
            </a:r>
            <a:br>
              <a:rPr lang="en-US" altLang="en-US" sz="1800" i="1" dirty="0" smtClean="0"/>
            </a:br>
            <a:r>
              <a:rPr lang="en-US" altLang="en-US" sz="1800" i="1" dirty="0" smtClean="0"/>
              <a:t/>
            </a:r>
            <a:br>
              <a:rPr lang="en-US" altLang="en-US" sz="1800" i="1" dirty="0" smtClean="0"/>
            </a:br>
            <a:endParaRPr lang="en-US" altLang="en-US" sz="1800" i="1" dirty="0" smtClean="0"/>
          </a:p>
        </p:txBody>
      </p:sp>
      <p:sp>
        <p:nvSpPr>
          <p:cNvPr id="10244"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15 January 2014</a:t>
            </a:r>
            <a:endParaRPr lang="en-US" altLang="en-US" sz="1200" dirty="0">
              <a:solidFill>
                <a:srgbClr val="000000"/>
              </a:solidFill>
              <a:latin typeface="45 Helvetica Light" pitchFamily="1" charset="0"/>
            </a:endParaRPr>
          </a:p>
        </p:txBody>
      </p:sp>
      <p:pic>
        <p:nvPicPr>
          <p:cNvPr id="1024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21/41</a:t>
            </a:r>
            <a:endParaRPr lang="en-US" altLang="en-US" sz="1200" dirty="0">
              <a:solidFill>
                <a:srgbClr val="000000"/>
              </a:solidFill>
              <a:latin typeface="75 Helvetica Bold" pitchFamily="1"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34522095"/>
              </p:ext>
            </p:extLst>
          </p:nvPr>
        </p:nvGraphicFramePr>
        <p:xfrm>
          <a:off x="468313" y="1293780"/>
          <a:ext cx="8074025" cy="4511484"/>
        </p:xfrm>
        <a:graphic>
          <a:graphicData uri="http://schemas.openxmlformats.org/drawingml/2006/table">
            <a:tbl>
              <a:tblPr firstRow="1" bandRow="1">
                <a:tableStyleId>{5C22544A-7EE6-4342-B048-85BDC9FD1C3A}</a:tableStyleId>
              </a:tblPr>
              <a:tblGrid>
                <a:gridCol w="3095575"/>
                <a:gridCol w="4978450"/>
              </a:tblGrid>
              <a:tr h="4511484">
                <a:tc>
                  <a:txBody>
                    <a:bodyPr/>
                    <a:lstStyle/>
                    <a:p>
                      <a:r>
                        <a:rPr lang="en-GB" sz="2400" b="1" baseline="0" dirty="0" smtClean="0">
                          <a:solidFill>
                            <a:srgbClr val="9A1D2B"/>
                          </a:solidFill>
                          <a:latin typeface="Baskerville Old Face" pitchFamily="18" charset="0"/>
                        </a:rPr>
                        <a:t>Changing general expectations of governance</a:t>
                      </a:r>
                    </a:p>
                  </a:txBody>
                  <a:tcPr marL="91423" marR="91423" marT="45733" marB="45733">
                    <a:solidFill>
                      <a:schemeClr val="bg1"/>
                    </a:solidFill>
                  </a:tcPr>
                </a:tc>
                <a:tc>
                  <a:txBody>
                    <a:bodyPr/>
                    <a:lstStyle/>
                    <a:p>
                      <a:pPr marL="0" lvl="0" indent="0">
                        <a:buFont typeface="Arial" pitchFamily="34" charset="0"/>
                        <a:buNone/>
                      </a:pPr>
                      <a:r>
                        <a:rPr lang="en-GB" sz="2400" b="0" i="0" baseline="0" dirty="0" smtClean="0">
                          <a:solidFill>
                            <a:schemeClr val="tx1"/>
                          </a:solidFill>
                          <a:latin typeface="Baskerville Old Face" pitchFamily="18" charset="0"/>
                        </a:rPr>
                        <a:t>In democratic societies, more "deliberative &amp; inclusive" processes have been suggested </a:t>
                      </a:r>
                    </a:p>
                    <a:p>
                      <a:pPr marL="0" lvl="0" indent="0">
                        <a:buFont typeface="Arial" pitchFamily="34" charset="0"/>
                        <a:buNone/>
                      </a:pPr>
                      <a:endParaRPr lang="en-GB" sz="2400" b="0" i="0" baseline="0" dirty="0" smtClean="0">
                        <a:solidFill>
                          <a:schemeClr val="tx1"/>
                        </a:solidFill>
                        <a:latin typeface="Baskerville Old Face" pitchFamily="18" charset="0"/>
                      </a:endParaRPr>
                    </a:p>
                    <a:p>
                      <a:pPr marL="0" lvl="0" indent="0">
                        <a:buFont typeface="Arial" pitchFamily="34" charset="0"/>
                        <a:buNone/>
                      </a:pPr>
                      <a:r>
                        <a:rPr lang="en-GB" sz="2400" b="0" i="0" baseline="0" dirty="0" smtClean="0">
                          <a:solidFill>
                            <a:schemeClr val="tx1"/>
                          </a:solidFill>
                          <a:latin typeface="Baskerville Old Face" pitchFamily="18" charset="0"/>
                        </a:rPr>
                        <a:t>Deliberation advocated:</a:t>
                      </a:r>
                    </a:p>
                    <a:p>
                      <a:pPr marL="342900" lvl="0" indent="-342900">
                        <a:buFont typeface="Arial" pitchFamily="34" charset="0"/>
                        <a:buChar char="•"/>
                      </a:pPr>
                      <a:r>
                        <a:rPr lang="en-GB" sz="2400" b="0" i="0" baseline="0" dirty="0" smtClean="0">
                          <a:solidFill>
                            <a:schemeClr val="tx1"/>
                          </a:solidFill>
                          <a:latin typeface="Baskerville Old Face" pitchFamily="18" charset="0"/>
                        </a:rPr>
                        <a:t>as an alternative or an addition to purely analytical procedures of both assessing &amp; managing risk</a:t>
                      </a:r>
                    </a:p>
                    <a:p>
                      <a:pPr marL="342900" lvl="0" indent="-342900">
                        <a:buFont typeface="Arial" pitchFamily="34" charset="0"/>
                        <a:buChar char="•"/>
                      </a:pPr>
                      <a:r>
                        <a:rPr lang="en-GB" sz="2400" b="0" i="0" baseline="0" dirty="0" smtClean="0">
                          <a:solidFill>
                            <a:schemeClr val="tx1"/>
                          </a:solidFill>
                          <a:latin typeface="Baskerville Old Face" pitchFamily="18" charset="0"/>
                        </a:rPr>
                        <a:t>to help improve accountability &amp; transparency</a:t>
                      </a:r>
                    </a:p>
                  </a:txBody>
                  <a:tcPr marL="91423" marR="91423" marT="45733" marB="45733">
                    <a:solidFill>
                      <a:schemeClr val="bg1"/>
                    </a:solidFill>
                  </a:tcPr>
                </a:tc>
              </a:tr>
            </a:tbl>
          </a:graphicData>
        </a:graphic>
      </p:graphicFrame>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448092"/>
            <a:ext cx="3072342"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343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323850" y="1341438"/>
            <a:ext cx="8640763" cy="4679950"/>
          </a:xfrm>
        </p:spPr>
        <p:txBody>
          <a:bodyPr/>
          <a:lstStyle/>
          <a:p>
            <a:pPr eaLnBrk="1" hangingPunct="1"/>
            <a:r>
              <a:rPr lang="en-US" altLang="en-US" sz="1800" i="1" dirty="0" smtClean="0"/>
              <a:t/>
            </a:r>
            <a:br>
              <a:rPr lang="en-US" altLang="en-US" sz="1800" i="1" dirty="0" smtClean="0"/>
            </a:br>
            <a:r>
              <a:rPr lang="en-US" altLang="en-US" sz="1800" i="1" dirty="0" smtClean="0"/>
              <a:t/>
            </a:r>
            <a:br>
              <a:rPr lang="en-US" altLang="en-US" sz="1800" i="1" dirty="0" smtClean="0"/>
            </a:br>
            <a:endParaRPr lang="en-US" altLang="en-US" sz="1800" i="1" dirty="0" smtClean="0"/>
          </a:p>
        </p:txBody>
      </p:sp>
      <p:sp>
        <p:nvSpPr>
          <p:cNvPr id="10244"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15 January 2014</a:t>
            </a:r>
            <a:endParaRPr lang="en-US" altLang="en-US" sz="1200" dirty="0">
              <a:solidFill>
                <a:srgbClr val="000000"/>
              </a:solidFill>
              <a:latin typeface="45 Helvetica Light" pitchFamily="1" charset="0"/>
            </a:endParaRPr>
          </a:p>
        </p:txBody>
      </p:sp>
      <p:pic>
        <p:nvPicPr>
          <p:cNvPr id="1024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22/41</a:t>
            </a:r>
            <a:endParaRPr lang="en-US" altLang="en-US" sz="1200" dirty="0">
              <a:solidFill>
                <a:srgbClr val="000000"/>
              </a:solidFill>
              <a:latin typeface="75 Helvetica Bold" pitchFamily="1"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4433262"/>
              </p:ext>
            </p:extLst>
          </p:nvPr>
        </p:nvGraphicFramePr>
        <p:xfrm>
          <a:off x="468313" y="1268760"/>
          <a:ext cx="8568183" cy="4871366"/>
        </p:xfrm>
        <a:graphic>
          <a:graphicData uri="http://schemas.openxmlformats.org/drawingml/2006/table">
            <a:tbl>
              <a:tblPr firstRow="1" bandRow="1">
                <a:tableStyleId>{5C22544A-7EE6-4342-B048-85BDC9FD1C3A}</a:tableStyleId>
              </a:tblPr>
              <a:tblGrid>
                <a:gridCol w="2303487"/>
                <a:gridCol w="6264696"/>
              </a:tblGrid>
              <a:tr h="4871366">
                <a:tc>
                  <a:txBody>
                    <a:bodyPr/>
                    <a:lstStyle/>
                    <a:p>
                      <a:r>
                        <a:rPr lang="en-GB" sz="2400" b="1" baseline="0" dirty="0" smtClean="0">
                          <a:solidFill>
                            <a:srgbClr val="9A1D2B"/>
                          </a:solidFill>
                          <a:latin typeface="Baskerville Old Face" pitchFamily="18" charset="0"/>
                        </a:rPr>
                        <a:t>Changing general expectations of governance</a:t>
                      </a:r>
                    </a:p>
                  </a:txBody>
                  <a:tcPr marL="91423" marR="91423" marT="45733" marB="45733">
                    <a:solidFill>
                      <a:schemeClr val="bg1"/>
                    </a:solidFill>
                  </a:tcPr>
                </a:tc>
                <a:tc>
                  <a:txBody>
                    <a:bodyPr/>
                    <a:lstStyle/>
                    <a:p>
                      <a:pPr marL="0" lvl="0" indent="0">
                        <a:buFont typeface="Arial" pitchFamily="34" charset="0"/>
                        <a:buNone/>
                      </a:pPr>
                      <a:r>
                        <a:rPr lang="en-GB" sz="2400" b="0" i="0" baseline="0" dirty="0" smtClean="0">
                          <a:solidFill>
                            <a:schemeClr val="tx1"/>
                          </a:solidFill>
                          <a:latin typeface="Baskerville Old Face" pitchFamily="18" charset="0"/>
                        </a:rPr>
                        <a:t>Deliberation in risk governance:</a:t>
                      </a:r>
                    </a:p>
                    <a:p>
                      <a:pPr marL="342900" lvl="0" indent="-342900">
                        <a:buFont typeface="Arial" pitchFamily="34" charset="0"/>
                        <a:buChar char="•"/>
                      </a:pPr>
                      <a:r>
                        <a:rPr lang="en-GB" sz="2400" b="1" i="0" baseline="0" dirty="0" smtClean="0">
                          <a:solidFill>
                            <a:schemeClr val="tx1"/>
                          </a:solidFill>
                          <a:latin typeface="Baskerville Old Face" pitchFamily="18" charset="0"/>
                        </a:rPr>
                        <a:t>Who</a:t>
                      </a:r>
                      <a:r>
                        <a:rPr lang="en-GB" sz="2400" b="0" i="0" baseline="0" dirty="0" smtClean="0">
                          <a:solidFill>
                            <a:schemeClr val="tx1"/>
                          </a:solidFill>
                          <a:latin typeface="Baskerville Old Face" pitchFamily="18" charset="0"/>
                        </a:rPr>
                        <a:t> – Various combinations of scientific &amp; technical specialists, risk managers, interested &amp; affected parties</a:t>
                      </a:r>
                    </a:p>
                    <a:p>
                      <a:pPr marL="342900" lvl="0" indent="-342900">
                        <a:buFont typeface="Arial" pitchFamily="34" charset="0"/>
                        <a:buChar char="•"/>
                      </a:pPr>
                      <a:r>
                        <a:rPr lang="en-GB" sz="2400" b="1" i="0" baseline="0" dirty="0" smtClean="0">
                          <a:solidFill>
                            <a:schemeClr val="tx1"/>
                          </a:solidFill>
                          <a:latin typeface="Baskerville Old Face" pitchFamily="18" charset="0"/>
                        </a:rPr>
                        <a:t>Why</a:t>
                      </a:r>
                      <a:r>
                        <a:rPr lang="en-GB" sz="2400" b="0" i="0" baseline="0" dirty="0" smtClean="0">
                          <a:solidFill>
                            <a:schemeClr val="tx1"/>
                          </a:solidFill>
                          <a:latin typeface="Baskerville Old Face" pitchFamily="18" charset="0"/>
                        </a:rPr>
                        <a:t> – To increase understanding &amp; to arrive at substantive decisions</a:t>
                      </a:r>
                    </a:p>
                    <a:p>
                      <a:pPr marL="342900" lvl="0" indent="-342900">
                        <a:buFont typeface="Arial" pitchFamily="34" charset="0"/>
                        <a:buChar char="•"/>
                      </a:pPr>
                      <a:r>
                        <a:rPr lang="en-GB" sz="2400" b="1" i="0" baseline="0" dirty="0" smtClean="0">
                          <a:solidFill>
                            <a:schemeClr val="tx1"/>
                          </a:solidFill>
                          <a:latin typeface="Baskerville Old Face" pitchFamily="18" charset="0"/>
                        </a:rPr>
                        <a:t>What</a:t>
                      </a:r>
                      <a:r>
                        <a:rPr lang="en-GB" sz="2400" b="0" i="0" baseline="0" dirty="0" smtClean="0">
                          <a:solidFill>
                            <a:schemeClr val="tx1"/>
                          </a:solidFill>
                          <a:latin typeface="Baskerville Old Face" pitchFamily="18" charset="0"/>
                        </a:rPr>
                        <a:t> - Roles, subjects, methods, analytical results</a:t>
                      </a:r>
                    </a:p>
                    <a:p>
                      <a:pPr marL="342900" lvl="0" indent="-342900">
                        <a:buFont typeface="Arial" pitchFamily="34" charset="0"/>
                        <a:buChar char="•"/>
                      </a:pPr>
                      <a:r>
                        <a:rPr lang="en-GB" sz="2400" b="1" i="0" baseline="0" dirty="0" smtClean="0">
                          <a:solidFill>
                            <a:schemeClr val="tx1"/>
                          </a:solidFill>
                          <a:latin typeface="Baskerville Old Face" pitchFamily="18" charset="0"/>
                        </a:rPr>
                        <a:t>How</a:t>
                      </a:r>
                      <a:r>
                        <a:rPr lang="en-GB" sz="2400" b="0" i="0" baseline="0" dirty="0" smtClean="0">
                          <a:solidFill>
                            <a:schemeClr val="tx1"/>
                          </a:solidFill>
                          <a:latin typeface="Baskerville Old Face" pitchFamily="18" charset="0"/>
                        </a:rPr>
                        <a:t> – Discuss, ponder, exchange observations &amp; views, reflect upon information/judgements, &amp; persuade about matters of mutual interest </a:t>
                      </a:r>
                    </a:p>
                    <a:p>
                      <a:pPr marL="342900" lvl="0" indent="-342900">
                        <a:buFont typeface="Arial" pitchFamily="34" charset="0"/>
                        <a:buChar char="•"/>
                      </a:pPr>
                      <a:r>
                        <a:rPr lang="en-GB" sz="2400" b="1" i="0" baseline="0" dirty="0" smtClean="0">
                          <a:solidFill>
                            <a:schemeClr val="tx1"/>
                          </a:solidFill>
                          <a:latin typeface="Baskerville Old Face" pitchFamily="18" charset="0"/>
                        </a:rPr>
                        <a:t>Form</a:t>
                      </a:r>
                      <a:r>
                        <a:rPr lang="en-GB" sz="2400" b="0" i="0" baseline="0" dirty="0" smtClean="0">
                          <a:solidFill>
                            <a:schemeClr val="tx1"/>
                          </a:solidFill>
                          <a:latin typeface="Baskerville Old Face" pitchFamily="18" charset="0"/>
                        </a:rPr>
                        <a:t> – Formal/Informal negotiating, mediation, debating, consulting, commenting</a:t>
                      </a:r>
                    </a:p>
                  </a:txBody>
                  <a:tcPr marL="91423" marR="91423" marT="45733" marB="45733">
                    <a:solidFill>
                      <a:schemeClr val="bg1"/>
                    </a:solidFill>
                  </a:tcPr>
                </a:tc>
              </a:tr>
            </a:tbl>
          </a:graphicData>
        </a:graphic>
      </p:graphicFrame>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780928"/>
            <a:ext cx="2437400" cy="182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8662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323850" y="1341438"/>
            <a:ext cx="8640763" cy="4679950"/>
          </a:xfrm>
        </p:spPr>
        <p:txBody>
          <a:bodyPr/>
          <a:lstStyle/>
          <a:p>
            <a:pPr eaLnBrk="1" hangingPunct="1"/>
            <a:r>
              <a:rPr lang="en-US" altLang="en-US" sz="1800" i="1" dirty="0" smtClean="0"/>
              <a:t/>
            </a:r>
            <a:br>
              <a:rPr lang="en-US" altLang="en-US" sz="1800" i="1" dirty="0" smtClean="0"/>
            </a:br>
            <a:r>
              <a:rPr lang="en-US" altLang="en-US" sz="1800" i="1" dirty="0" smtClean="0"/>
              <a:t/>
            </a:r>
            <a:br>
              <a:rPr lang="en-US" altLang="en-US" sz="1800" i="1" dirty="0" smtClean="0"/>
            </a:br>
            <a:endParaRPr lang="en-US" altLang="en-US" sz="1800" i="1" dirty="0" smtClean="0"/>
          </a:p>
        </p:txBody>
      </p:sp>
      <p:sp>
        <p:nvSpPr>
          <p:cNvPr id="10244"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15 January 2014</a:t>
            </a:r>
            <a:endParaRPr lang="en-US" altLang="en-US" sz="1200" dirty="0">
              <a:solidFill>
                <a:srgbClr val="000000"/>
              </a:solidFill>
              <a:latin typeface="45 Helvetica Light" pitchFamily="1" charset="0"/>
            </a:endParaRPr>
          </a:p>
        </p:txBody>
      </p:sp>
      <p:pic>
        <p:nvPicPr>
          <p:cNvPr id="1024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23/41</a:t>
            </a:r>
            <a:endParaRPr lang="en-US" altLang="en-US" sz="1200" dirty="0">
              <a:solidFill>
                <a:srgbClr val="000000"/>
              </a:solidFill>
              <a:latin typeface="75 Helvetica Bold" pitchFamily="1"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172542401"/>
              </p:ext>
            </p:extLst>
          </p:nvPr>
        </p:nvGraphicFramePr>
        <p:xfrm>
          <a:off x="468313" y="1293780"/>
          <a:ext cx="8074025" cy="4511484"/>
        </p:xfrm>
        <a:graphic>
          <a:graphicData uri="http://schemas.openxmlformats.org/drawingml/2006/table">
            <a:tbl>
              <a:tblPr firstRow="1" bandRow="1">
                <a:tableStyleId>{5C22544A-7EE6-4342-B048-85BDC9FD1C3A}</a:tableStyleId>
              </a:tblPr>
              <a:tblGrid>
                <a:gridCol w="3095575"/>
                <a:gridCol w="4978450"/>
              </a:tblGrid>
              <a:tr h="4511484">
                <a:tc>
                  <a:txBody>
                    <a:bodyPr/>
                    <a:lstStyle/>
                    <a:p>
                      <a:r>
                        <a:rPr lang="en-GB" sz="2400" b="1" baseline="0" dirty="0" smtClean="0">
                          <a:solidFill>
                            <a:srgbClr val="9A1D2B"/>
                          </a:solidFill>
                          <a:latin typeface="Baskerville Old Face" pitchFamily="18" charset="0"/>
                        </a:rPr>
                        <a:t>Changing status &amp; role of scientists</a:t>
                      </a:r>
                    </a:p>
                  </a:txBody>
                  <a:tcPr marL="91423" marR="91423" marT="45733" marB="45733">
                    <a:solidFill>
                      <a:schemeClr val="bg1"/>
                    </a:solidFill>
                  </a:tcPr>
                </a:tc>
                <a:tc>
                  <a:txBody>
                    <a:bodyPr/>
                    <a:lstStyle/>
                    <a:p>
                      <a:pPr marL="0" lvl="0" indent="0">
                        <a:buFont typeface="Arial" pitchFamily="34" charset="0"/>
                        <a:buNone/>
                      </a:pPr>
                      <a:r>
                        <a:rPr lang="en-GB" sz="2400" b="0" i="0" baseline="0" dirty="0" smtClean="0">
                          <a:solidFill>
                            <a:schemeClr val="tx1"/>
                          </a:solidFill>
                          <a:latin typeface="Baskerville Old Face" pitchFamily="18" charset="0"/>
                        </a:rPr>
                        <a:t>In many countries, less respect for:</a:t>
                      </a:r>
                    </a:p>
                    <a:p>
                      <a:pPr marL="342900" lvl="0" indent="-342900">
                        <a:buFont typeface="Arial" pitchFamily="34" charset="0"/>
                        <a:buChar char="•"/>
                      </a:pPr>
                      <a:r>
                        <a:rPr lang="en-GB" sz="2400" b="0" i="0" baseline="0" dirty="0" smtClean="0">
                          <a:solidFill>
                            <a:schemeClr val="tx1"/>
                          </a:solidFill>
                          <a:latin typeface="Baskerville Old Face" pitchFamily="18" charset="0"/>
                        </a:rPr>
                        <a:t>Hierarchical authority</a:t>
                      </a:r>
                    </a:p>
                    <a:p>
                      <a:pPr marL="342900" lvl="0" indent="-342900">
                        <a:buFont typeface="Arial" pitchFamily="34" charset="0"/>
                        <a:buChar char="•"/>
                      </a:pPr>
                      <a:r>
                        <a:rPr lang="en-GB" sz="2400" b="0" i="0" baseline="0" dirty="0" smtClean="0">
                          <a:solidFill>
                            <a:schemeClr val="tx1"/>
                          </a:solidFill>
                          <a:latin typeface="Baskerville Old Face" pitchFamily="18" charset="0"/>
                        </a:rPr>
                        <a:t>Social institutions</a:t>
                      </a:r>
                    </a:p>
                    <a:p>
                      <a:pPr marL="342900" lvl="0" indent="-342900">
                        <a:buFont typeface="Arial" pitchFamily="34" charset="0"/>
                        <a:buChar char="•"/>
                      </a:pPr>
                      <a:r>
                        <a:rPr lang="en-GB" sz="2400" b="0" i="0" baseline="0" dirty="0" smtClean="0">
                          <a:solidFill>
                            <a:schemeClr val="tx1"/>
                          </a:solidFill>
                          <a:latin typeface="Baskerville Old Face" pitchFamily="18" charset="0"/>
                        </a:rPr>
                        <a:t>Scientific communities</a:t>
                      </a:r>
                    </a:p>
                    <a:p>
                      <a:pPr marL="342900" lvl="0" indent="-342900">
                        <a:buFont typeface="Arial" pitchFamily="34" charset="0"/>
                        <a:buChar char="•"/>
                      </a:pPr>
                      <a:r>
                        <a:rPr lang="en-GB" sz="2400" b="0" i="0" baseline="0" dirty="0" smtClean="0">
                          <a:solidFill>
                            <a:schemeClr val="tx1"/>
                          </a:solidFill>
                          <a:latin typeface="Baskerville Old Face" pitchFamily="18" charset="0"/>
                        </a:rPr>
                        <a:t>Science – </a:t>
                      </a:r>
                      <a:r>
                        <a:rPr lang="en-GB" sz="1600" b="0" i="0" baseline="0" dirty="0" smtClean="0">
                          <a:solidFill>
                            <a:schemeClr val="tx1"/>
                          </a:solidFill>
                          <a:latin typeface="Baskerville Old Face" pitchFamily="18" charset="0"/>
                        </a:rPr>
                        <a:t>Knowns less complete, More unknowns</a:t>
                      </a:r>
                      <a:endParaRPr lang="en-GB" sz="2400" b="0" i="0" baseline="0" dirty="0" smtClean="0">
                        <a:solidFill>
                          <a:schemeClr val="tx1"/>
                        </a:solidFill>
                        <a:latin typeface="Baskerville Old Face" pitchFamily="18" charset="0"/>
                      </a:endParaRPr>
                    </a:p>
                    <a:p>
                      <a:pPr marL="0" lvl="0" indent="0">
                        <a:buFont typeface="Arial" pitchFamily="34" charset="0"/>
                        <a:buNone/>
                      </a:pPr>
                      <a:r>
                        <a:rPr lang="en-GB" sz="2400" b="0" i="0" baseline="0" dirty="0" smtClean="0">
                          <a:solidFill>
                            <a:schemeClr val="tx1"/>
                          </a:solidFill>
                          <a:latin typeface="Baskerville Old Face" pitchFamily="18" charset="0"/>
                        </a:rPr>
                        <a:t> </a:t>
                      </a:r>
                    </a:p>
                    <a:p>
                      <a:pPr marL="0" lvl="0" indent="0">
                        <a:buFont typeface="Arial" pitchFamily="34" charset="0"/>
                        <a:buNone/>
                      </a:pPr>
                      <a:r>
                        <a:rPr lang="en-GB" sz="2400" b="0" i="0" baseline="0" dirty="0" smtClean="0">
                          <a:solidFill>
                            <a:schemeClr val="tx1"/>
                          </a:solidFill>
                          <a:latin typeface="Baskerville Old Face" pitchFamily="18" charset="0"/>
                        </a:rPr>
                        <a:t>BUT ALSO…</a:t>
                      </a:r>
                    </a:p>
                    <a:p>
                      <a:pPr marL="0" lvl="0" indent="0">
                        <a:buFont typeface="Arial" pitchFamily="34" charset="0"/>
                        <a:buNone/>
                      </a:pPr>
                      <a:endParaRPr lang="en-GB" sz="2400" b="0" i="0" baseline="0" dirty="0" smtClean="0">
                        <a:solidFill>
                          <a:schemeClr val="tx1"/>
                        </a:solidFill>
                        <a:latin typeface="Baskerville Old Face" pitchFamily="18" charset="0"/>
                      </a:endParaRPr>
                    </a:p>
                    <a:p>
                      <a:pPr marL="0" lvl="0" indent="0">
                        <a:buFont typeface="Arial" pitchFamily="34" charset="0"/>
                        <a:buNone/>
                      </a:pPr>
                      <a:r>
                        <a:rPr lang="en-GB" sz="2400" b="0" i="0" baseline="0" dirty="0" smtClean="0">
                          <a:solidFill>
                            <a:schemeClr val="tx1"/>
                          </a:solidFill>
                          <a:latin typeface="Baskerville Old Face" pitchFamily="18" charset="0"/>
                        </a:rPr>
                        <a:t>More risk anxiety</a:t>
                      </a:r>
                    </a:p>
                    <a:p>
                      <a:pPr marL="0" lvl="0" indent="0">
                        <a:buFont typeface="Arial" pitchFamily="34" charset="0"/>
                        <a:buNone/>
                      </a:pPr>
                      <a:endParaRPr lang="en-GB" sz="2400" b="0" i="0" baseline="0" dirty="0" smtClean="0">
                        <a:solidFill>
                          <a:schemeClr val="tx1"/>
                        </a:solidFill>
                        <a:latin typeface="Baskerville Old Face" pitchFamily="18" charset="0"/>
                      </a:endParaRPr>
                    </a:p>
                    <a:p>
                      <a:pPr marL="0" lvl="0" indent="0">
                        <a:buFont typeface="Arial" pitchFamily="34" charset="0"/>
                        <a:buNone/>
                      </a:pPr>
                      <a:r>
                        <a:rPr lang="en-GB" sz="2400" b="0" i="0" baseline="0" dirty="0" smtClean="0">
                          <a:solidFill>
                            <a:schemeClr val="tx1"/>
                          </a:solidFill>
                          <a:latin typeface="Baskerville Old Face" pitchFamily="18" charset="0"/>
                        </a:rPr>
                        <a:t>Higher expectations of governance based on perception of better science</a:t>
                      </a:r>
                      <a:endParaRPr lang="en-GB" sz="1600" b="0" i="0" baseline="0" dirty="0" smtClean="0">
                        <a:solidFill>
                          <a:schemeClr val="tx1"/>
                        </a:solidFill>
                        <a:latin typeface="Baskerville Old Face" pitchFamily="18" charset="0"/>
                      </a:endParaRPr>
                    </a:p>
                  </a:txBody>
                  <a:tcPr marL="91423" marR="91423" marT="45733" marB="45733">
                    <a:solidFill>
                      <a:schemeClr val="bg1"/>
                    </a:solidFill>
                  </a:tcPr>
                </a:tc>
              </a:tr>
            </a:tbl>
          </a:graphicData>
        </a:graphic>
      </p:graphicFrame>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2204864"/>
            <a:ext cx="2693937" cy="3499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10990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323850" y="1341438"/>
            <a:ext cx="8640763" cy="4679950"/>
          </a:xfrm>
        </p:spPr>
        <p:txBody>
          <a:bodyPr/>
          <a:lstStyle/>
          <a:p>
            <a:pPr eaLnBrk="1" hangingPunct="1"/>
            <a:r>
              <a:rPr lang="en-US" altLang="en-US" sz="1800" i="1" dirty="0" smtClean="0"/>
              <a:t/>
            </a:r>
            <a:br>
              <a:rPr lang="en-US" altLang="en-US" sz="1800" i="1" dirty="0" smtClean="0"/>
            </a:br>
            <a:r>
              <a:rPr lang="en-US" altLang="en-US" sz="1800" i="1" dirty="0" smtClean="0"/>
              <a:t/>
            </a:r>
            <a:br>
              <a:rPr lang="en-US" altLang="en-US" sz="1800" i="1" dirty="0" smtClean="0"/>
            </a:br>
            <a:endParaRPr lang="en-US" altLang="en-US" sz="1800" i="1" dirty="0" smtClean="0"/>
          </a:p>
        </p:txBody>
      </p:sp>
      <p:sp>
        <p:nvSpPr>
          <p:cNvPr id="10244"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15 January 2014</a:t>
            </a:r>
            <a:endParaRPr lang="en-US" altLang="en-US" sz="1200" dirty="0">
              <a:solidFill>
                <a:srgbClr val="000000"/>
              </a:solidFill>
              <a:latin typeface="45 Helvetica Light" pitchFamily="1" charset="0"/>
            </a:endParaRPr>
          </a:p>
        </p:txBody>
      </p:sp>
      <p:pic>
        <p:nvPicPr>
          <p:cNvPr id="1024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24/41</a:t>
            </a:r>
            <a:endParaRPr lang="en-US" altLang="en-US" sz="1200" dirty="0">
              <a:solidFill>
                <a:srgbClr val="000000"/>
              </a:solidFill>
              <a:latin typeface="75 Helvetica Bold" pitchFamily="1"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931811313"/>
              </p:ext>
            </p:extLst>
          </p:nvPr>
        </p:nvGraphicFramePr>
        <p:xfrm>
          <a:off x="468313" y="1293780"/>
          <a:ext cx="8074025" cy="4511484"/>
        </p:xfrm>
        <a:graphic>
          <a:graphicData uri="http://schemas.openxmlformats.org/drawingml/2006/table">
            <a:tbl>
              <a:tblPr firstRow="1" bandRow="1">
                <a:tableStyleId>{5C22544A-7EE6-4342-B048-85BDC9FD1C3A}</a:tableStyleId>
              </a:tblPr>
              <a:tblGrid>
                <a:gridCol w="3095575"/>
                <a:gridCol w="4978450"/>
              </a:tblGrid>
              <a:tr h="4511484">
                <a:tc>
                  <a:txBody>
                    <a:bodyPr/>
                    <a:lstStyle/>
                    <a:p>
                      <a:r>
                        <a:rPr lang="en-GB" sz="2400" b="1" baseline="0" dirty="0" smtClean="0">
                          <a:solidFill>
                            <a:srgbClr val="9A1D2B"/>
                          </a:solidFill>
                          <a:latin typeface="Baskerville Old Face" pitchFamily="18" charset="0"/>
                        </a:rPr>
                        <a:t>Changing status &amp; role of scientists</a:t>
                      </a:r>
                    </a:p>
                  </a:txBody>
                  <a:tcPr marL="91423" marR="91423" marT="45733" marB="45733">
                    <a:solidFill>
                      <a:schemeClr val="bg1"/>
                    </a:solidFill>
                  </a:tcPr>
                </a:tc>
                <a:tc>
                  <a:txBody>
                    <a:bodyPr/>
                    <a:lstStyle/>
                    <a:p>
                      <a:pPr marL="0" lvl="0" indent="0">
                        <a:buFont typeface="Arial" pitchFamily="34" charset="0"/>
                        <a:buNone/>
                      </a:pPr>
                      <a:r>
                        <a:rPr lang="en-GB" sz="2400" b="0" i="0" baseline="0" dirty="0" smtClean="0">
                          <a:solidFill>
                            <a:schemeClr val="tx1"/>
                          </a:solidFill>
                          <a:latin typeface="Baskerville Old Face" pitchFamily="18" charset="0"/>
                        </a:rPr>
                        <a:t>Emerging discourse about the continued suitability of traditional role of earth scientists as </a:t>
                      </a:r>
                      <a:r>
                        <a:rPr lang="en-GB" sz="2400" b="1" i="1" baseline="0" dirty="0" smtClean="0">
                          <a:solidFill>
                            <a:schemeClr val="tx1"/>
                          </a:solidFill>
                          <a:latin typeface="Baskerville Old Face" pitchFamily="18" charset="0"/>
                        </a:rPr>
                        <a:t>"detached observers"  </a:t>
                      </a:r>
                      <a:r>
                        <a:rPr lang="en-GB" sz="2400" b="0" i="0" baseline="0" dirty="0" smtClean="0">
                          <a:solidFill>
                            <a:schemeClr val="tx1"/>
                          </a:solidFill>
                          <a:latin typeface="Baskerville Old Face" pitchFamily="18" charset="0"/>
                        </a:rPr>
                        <a:t>limited to providing context-free (value-free) hazard assessments</a:t>
                      </a:r>
                    </a:p>
                    <a:p>
                      <a:pPr marL="0" lvl="0" indent="0">
                        <a:buFont typeface="Arial" pitchFamily="34" charset="0"/>
                        <a:buNone/>
                      </a:pPr>
                      <a:endParaRPr lang="en-GB" sz="2400" b="0" i="0" baseline="0" dirty="0" smtClean="0">
                        <a:solidFill>
                          <a:schemeClr val="tx1"/>
                        </a:solidFill>
                        <a:latin typeface="Baskerville Old Face" pitchFamily="18" charset="0"/>
                      </a:endParaRPr>
                    </a:p>
                    <a:p>
                      <a:pPr marL="0" lvl="0" indent="0">
                        <a:buFont typeface="Arial" pitchFamily="34" charset="0"/>
                        <a:buNone/>
                      </a:pPr>
                      <a:r>
                        <a:rPr lang="en-GB" sz="2400" b="0" i="0" baseline="0" dirty="0" smtClean="0">
                          <a:solidFill>
                            <a:schemeClr val="tx1"/>
                          </a:solidFill>
                          <a:latin typeface="Baskerville Old Face" pitchFamily="18" charset="0"/>
                        </a:rPr>
                        <a:t>Should they lose their pretensions to be "innocent &amp; apolitical" &amp; become </a:t>
                      </a:r>
                      <a:r>
                        <a:rPr lang="en-GB" sz="2400" b="1" i="1" baseline="0" dirty="0" smtClean="0">
                          <a:solidFill>
                            <a:schemeClr val="tx1"/>
                          </a:solidFill>
                          <a:latin typeface="Baskerville Old Face" pitchFamily="18" charset="0"/>
                        </a:rPr>
                        <a:t>"participant-observers or activists"?</a:t>
                      </a:r>
                      <a:endParaRPr lang="en-GB" sz="1600" b="1" i="1" baseline="0" dirty="0" smtClean="0">
                        <a:solidFill>
                          <a:schemeClr val="tx1"/>
                        </a:solidFill>
                        <a:latin typeface="Baskerville Old Face" pitchFamily="18" charset="0"/>
                      </a:endParaRPr>
                    </a:p>
                  </a:txBody>
                  <a:tcPr marL="91423" marR="91423" marT="45733" marB="45733">
                    <a:solidFill>
                      <a:schemeClr val="bg1"/>
                    </a:solidFill>
                  </a:tcPr>
                </a:tc>
              </a:tr>
            </a:tbl>
          </a:graphicData>
        </a:graphic>
      </p:graphicFrame>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2291719"/>
            <a:ext cx="3122811" cy="31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10061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323850" y="1341438"/>
            <a:ext cx="8640763" cy="4679950"/>
          </a:xfrm>
        </p:spPr>
        <p:txBody>
          <a:bodyPr/>
          <a:lstStyle/>
          <a:p>
            <a:pPr eaLnBrk="1" hangingPunct="1"/>
            <a:r>
              <a:rPr lang="en-US" altLang="en-US" sz="1800" i="1" dirty="0" smtClean="0"/>
              <a:t/>
            </a:r>
            <a:br>
              <a:rPr lang="en-US" altLang="en-US" sz="1800" i="1" dirty="0" smtClean="0"/>
            </a:br>
            <a:r>
              <a:rPr lang="en-US" altLang="en-US" sz="1800" i="1" dirty="0" smtClean="0"/>
              <a:t/>
            </a:r>
            <a:br>
              <a:rPr lang="en-US" altLang="en-US" sz="1800" i="1" dirty="0" smtClean="0"/>
            </a:br>
            <a:endParaRPr lang="en-US" altLang="en-US" sz="1800" i="1" dirty="0" smtClean="0"/>
          </a:p>
        </p:txBody>
      </p:sp>
      <p:sp>
        <p:nvSpPr>
          <p:cNvPr id="10244" name="Rectangle 7"/>
          <p:cNvSpPr>
            <a:spLocks noChangeArrowheads="1"/>
          </p:cNvSpPr>
          <p:nvPr/>
        </p:nvSpPr>
        <p:spPr bwMode="auto">
          <a:xfrm>
            <a:off x="7836450" y="790575"/>
            <a:ext cx="928138"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January 2014</a:t>
            </a:r>
            <a:endParaRPr lang="en-US" altLang="en-US" sz="1200" dirty="0">
              <a:solidFill>
                <a:srgbClr val="000000"/>
              </a:solidFill>
              <a:latin typeface="45 Helvetica Light" pitchFamily="1" charset="0"/>
            </a:endParaRPr>
          </a:p>
        </p:txBody>
      </p:sp>
      <p:pic>
        <p:nvPicPr>
          <p:cNvPr id="1024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Rectangle 7"/>
          <p:cNvSpPr>
            <a:spLocks noChangeArrowheads="1"/>
          </p:cNvSpPr>
          <p:nvPr/>
        </p:nvSpPr>
        <p:spPr bwMode="auto">
          <a:xfrm>
            <a:off x="7648834" y="558800"/>
            <a:ext cx="1115754"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25/41</a:t>
            </a:r>
          </a:p>
          <a:p>
            <a:pPr algn="r"/>
            <a:endParaRPr lang="en-GB" altLang="en-US" sz="1200" dirty="0">
              <a:solidFill>
                <a:srgbClr val="000000"/>
              </a:solidFill>
              <a:latin typeface="75 Helvetica Bold" pitchFamily="1"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21071621"/>
              </p:ext>
            </p:extLst>
          </p:nvPr>
        </p:nvGraphicFramePr>
        <p:xfrm>
          <a:off x="468313" y="1268761"/>
          <a:ext cx="8424167" cy="4846346"/>
        </p:xfrm>
        <a:graphic>
          <a:graphicData uri="http://schemas.openxmlformats.org/drawingml/2006/table">
            <a:tbl>
              <a:tblPr firstRow="1" bandRow="1">
                <a:tableStyleId>{5C22544A-7EE6-4342-B048-85BDC9FD1C3A}</a:tableStyleId>
              </a:tblPr>
              <a:tblGrid>
                <a:gridCol w="3095575"/>
                <a:gridCol w="5328592"/>
              </a:tblGrid>
              <a:tr h="4752527">
                <a:tc>
                  <a:txBody>
                    <a:bodyPr/>
                    <a:lstStyle/>
                    <a:p>
                      <a:r>
                        <a:rPr lang="en-GB" sz="2400" b="1" baseline="0" dirty="0" smtClean="0">
                          <a:solidFill>
                            <a:srgbClr val="9A1D2B"/>
                          </a:solidFill>
                          <a:latin typeface="Baskerville Old Face" pitchFamily="18" charset="0"/>
                        </a:rPr>
                        <a:t>Growing tensions in practice</a:t>
                      </a:r>
                    </a:p>
                  </a:txBody>
                  <a:tcPr marL="91423" marR="91423" marT="45733" marB="45733">
                    <a:solidFill>
                      <a:schemeClr val="bg1"/>
                    </a:solidFill>
                  </a:tcPr>
                </a:tc>
                <a:tc>
                  <a:txBody>
                    <a:bodyPr/>
                    <a:lstStyle/>
                    <a:p>
                      <a:pPr marL="0" lvl="0" indent="0">
                        <a:buFont typeface="Arial" pitchFamily="34" charset="0"/>
                        <a:buNone/>
                      </a:pPr>
                      <a:r>
                        <a:rPr lang="en-GB" sz="2400" b="0" i="0" baseline="0" dirty="0" smtClean="0">
                          <a:solidFill>
                            <a:schemeClr val="tx1"/>
                          </a:solidFill>
                          <a:latin typeface="Baskerville Old Face" pitchFamily="18" charset="0"/>
                        </a:rPr>
                        <a:t>L'Aquila trial, Italy</a:t>
                      </a:r>
                    </a:p>
                    <a:p>
                      <a:pPr marL="342900" lvl="0" indent="-342900">
                        <a:buFont typeface="Arial" pitchFamily="34" charset="0"/>
                        <a:buChar char="•"/>
                      </a:pPr>
                      <a:r>
                        <a:rPr lang="en-GB" sz="2400" b="0" i="0" baseline="0" dirty="0" smtClean="0">
                          <a:solidFill>
                            <a:schemeClr val="tx1"/>
                          </a:solidFill>
                          <a:latin typeface="Baskerville Old Face" pitchFamily="18" charset="0"/>
                        </a:rPr>
                        <a:t>Responses from 35+ organisations</a:t>
                      </a:r>
                    </a:p>
                    <a:p>
                      <a:pPr marL="342900" lvl="0" indent="-342900">
                        <a:buFont typeface="Arial" pitchFamily="34" charset="0"/>
                        <a:buChar char="•"/>
                      </a:pPr>
                      <a:endParaRPr lang="en-GB" sz="2400" b="0" i="0" baseline="0" dirty="0" smtClean="0">
                        <a:solidFill>
                          <a:schemeClr val="tx1"/>
                        </a:solidFill>
                        <a:latin typeface="Baskerville Old Face" pitchFamily="18" charset="0"/>
                      </a:endParaRPr>
                    </a:p>
                    <a:p>
                      <a:pPr marL="0" lvl="0" indent="0">
                        <a:buFont typeface="Arial" pitchFamily="34" charset="0"/>
                        <a:buNone/>
                      </a:pPr>
                      <a:r>
                        <a:rPr lang="en-GB" sz="2400" b="0" i="0" baseline="0" dirty="0" smtClean="0">
                          <a:solidFill>
                            <a:schemeClr val="tx1"/>
                          </a:solidFill>
                          <a:latin typeface="Baskerville Old Face" pitchFamily="18" charset="0"/>
                        </a:rPr>
                        <a:t>US observatory practices may offend US legal framework (Fearnley 2013)</a:t>
                      </a:r>
                    </a:p>
                    <a:p>
                      <a:pPr marL="0" lvl="0" indent="0">
                        <a:buFont typeface="Arial" pitchFamily="34" charset="0"/>
                        <a:buNone/>
                      </a:pPr>
                      <a:endParaRPr lang="en-GB" sz="2400" b="0" i="0" baseline="0" dirty="0" smtClean="0">
                        <a:solidFill>
                          <a:schemeClr val="tx1"/>
                        </a:solidFill>
                        <a:latin typeface="Baskerville Old Face" pitchFamily="18" charset="0"/>
                      </a:endParaRPr>
                    </a:p>
                    <a:p>
                      <a:pPr marL="0" lvl="0" indent="0">
                        <a:buFont typeface="Arial" pitchFamily="34" charset="0"/>
                        <a:buNone/>
                      </a:pPr>
                      <a:r>
                        <a:rPr lang="en-GB" sz="2400" b="0" i="0" baseline="0" dirty="0" smtClean="0">
                          <a:solidFill>
                            <a:schemeClr val="tx1"/>
                          </a:solidFill>
                          <a:latin typeface="Baskerville Old Face" pitchFamily="18" charset="0"/>
                        </a:rPr>
                        <a:t>Mismatch between knowledge/experience/competence</a:t>
                      </a:r>
                    </a:p>
                    <a:p>
                      <a:pPr marL="0" lvl="0" indent="0">
                        <a:buFont typeface="Arial" pitchFamily="34" charset="0"/>
                        <a:buNone/>
                      </a:pPr>
                      <a:r>
                        <a:rPr lang="en-GB" sz="2400" b="0" i="0" baseline="0" dirty="0" smtClean="0">
                          <a:solidFill>
                            <a:schemeClr val="tx1"/>
                          </a:solidFill>
                          <a:latin typeface="Baskerville Old Face" pitchFamily="18" charset="0"/>
                        </a:rPr>
                        <a:t>of hazard assessors &amp; public risk managers</a:t>
                      </a:r>
                    </a:p>
                    <a:p>
                      <a:pPr marL="0" lvl="0" indent="0">
                        <a:buFont typeface="Arial" pitchFamily="34" charset="0"/>
                        <a:buNone/>
                      </a:pPr>
                      <a:endParaRPr lang="en-GB" sz="2400" b="0" i="0" baseline="0" dirty="0" smtClean="0">
                        <a:solidFill>
                          <a:schemeClr val="tx1"/>
                        </a:solidFill>
                        <a:latin typeface="Baskerville Old Face" pitchFamily="18" charset="0"/>
                      </a:endParaRPr>
                    </a:p>
                    <a:p>
                      <a:pPr marL="0" lvl="0" indent="0">
                        <a:buFont typeface="Arial" pitchFamily="34" charset="0"/>
                        <a:buNone/>
                      </a:pPr>
                      <a:r>
                        <a:rPr lang="en-GB" sz="2400" b="0" i="0" baseline="0" dirty="0" smtClean="0">
                          <a:solidFill>
                            <a:schemeClr val="tx1"/>
                          </a:solidFill>
                          <a:latin typeface="Baskerville Old Face" pitchFamily="18" charset="0"/>
                        </a:rPr>
                        <a:t>Poor communication &amp; mismatch of expectations…or growing signs of "blame-related" behaviour! </a:t>
                      </a:r>
                    </a:p>
                  </a:txBody>
                  <a:tcPr marL="91423" marR="91423" marT="45733" marB="45733">
                    <a:solidFill>
                      <a:schemeClr val="bg1"/>
                    </a:solidFill>
                  </a:tcPr>
                </a:tc>
              </a:tr>
            </a:tbl>
          </a:graphicData>
        </a:graphic>
      </p:graphicFrame>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2420888"/>
            <a:ext cx="2965230" cy="295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4933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323850" y="1341438"/>
            <a:ext cx="8640763" cy="4679950"/>
          </a:xfrm>
        </p:spPr>
        <p:txBody>
          <a:bodyPr/>
          <a:lstStyle/>
          <a:p>
            <a:pPr eaLnBrk="1" hangingPunct="1"/>
            <a:r>
              <a:rPr lang="en-US" altLang="en-US" sz="1800" i="1" dirty="0" smtClean="0"/>
              <a:t/>
            </a:r>
            <a:br>
              <a:rPr lang="en-US" altLang="en-US" sz="1800" i="1" dirty="0" smtClean="0"/>
            </a:br>
            <a:r>
              <a:rPr lang="en-US" altLang="en-US" sz="1800" i="1" dirty="0" smtClean="0"/>
              <a:t/>
            </a:r>
            <a:br>
              <a:rPr lang="en-US" altLang="en-US" sz="1800" i="1" dirty="0" smtClean="0"/>
            </a:br>
            <a:endParaRPr lang="en-US" altLang="en-US" sz="1800" i="1" dirty="0" smtClean="0"/>
          </a:p>
        </p:txBody>
      </p:sp>
      <p:sp>
        <p:nvSpPr>
          <p:cNvPr id="10244" name="Rectangle 7"/>
          <p:cNvSpPr>
            <a:spLocks noChangeArrowheads="1"/>
          </p:cNvSpPr>
          <p:nvPr/>
        </p:nvSpPr>
        <p:spPr bwMode="auto">
          <a:xfrm>
            <a:off x="7836450" y="790575"/>
            <a:ext cx="928138"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January 2014</a:t>
            </a:r>
            <a:endParaRPr lang="en-US" altLang="en-US" sz="1200" dirty="0">
              <a:solidFill>
                <a:srgbClr val="000000"/>
              </a:solidFill>
              <a:latin typeface="45 Helvetica Light" pitchFamily="1" charset="0"/>
            </a:endParaRPr>
          </a:p>
        </p:txBody>
      </p:sp>
      <p:pic>
        <p:nvPicPr>
          <p:cNvPr id="1024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26/41</a:t>
            </a:r>
            <a:endParaRPr lang="en-US" altLang="en-US" sz="1200" dirty="0">
              <a:solidFill>
                <a:srgbClr val="000000"/>
              </a:solidFill>
              <a:latin typeface="75 Helvetica Bold" pitchFamily="1"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743602866"/>
              </p:ext>
            </p:extLst>
          </p:nvPr>
        </p:nvGraphicFramePr>
        <p:xfrm>
          <a:off x="468313" y="1293780"/>
          <a:ext cx="8424167" cy="4846346"/>
        </p:xfrm>
        <a:graphic>
          <a:graphicData uri="http://schemas.openxmlformats.org/drawingml/2006/table">
            <a:tbl>
              <a:tblPr firstRow="1" bandRow="1">
                <a:tableStyleId>{5C22544A-7EE6-4342-B048-85BDC9FD1C3A}</a:tableStyleId>
              </a:tblPr>
              <a:tblGrid>
                <a:gridCol w="3095575"/>
                <a:gridCol w="5328592"/>
              </a:tblGrid>
              <a:tr h="4511484">
                <a:tc>
                  <a:txBody>
                    <a:bodyPr/>
                    <a:lstStyle/>
                    <a:p>
                      <a:r>
                        <a:rPr lang="en-GB" sz="2400" b="1" baseline="0" dirty="0" smtClean="0">
                          <a:solidFill>
                            <a:srgbClr val="9A1D2B"/>
                          </a:solidFill>
                          <a:latin typeface="Baskerville Old Face" pitchFamily="18" charset="0"/>
                        </a:rPr>
                        <a:t>Growing appreciation of the role of social &amp; other sciences</a:t>
                      </a:r>
                    </a:p>
                  </a:txBody>
                  <a:tcPr marL="91423" marR="91423" marT="45733" marB="45733">
                    <a:solidFill>
                      <a:schemeClr val="bg1"/>
                    </a:solidFill>
                  </a:tcPr>
                </a:tc>
                <a:tc>
                  <a:txBody>
                    <a:bodyPr/>
                    <a:lstStyle/>
                    <a:p>
                      <a:pPr marL="0" lvl="0" indent="0">
                        <a:buFont typeface="Arial" pitchFamily="34" charset="0"/>
                        <a:buNone/>
                      </a:pPr>
                      <a:r>
                        <a:rPr lang="en-GB" sz="2400" b="0" i="0" baseline="0" dirty="0" smtClean="0">
                          <a:solidFill>
                            <a:schemeClr val="tx1"/>
                          </a:solidFill>
                          <a:latin typeface="Baskerville Old Face" pitchFamily="18" charset="0"/>
                        </a:rPr>
                        <a:t>In future, a multi-disciplinary approach will be important with knowledge input from:</a:t>
                      </a:r>
                      <a:endParaRPr lang="en-GB" sz="2400" b="0" i="1" baseline="0" dirty="0" smtClean="0">
                        <a:solidFill>
                          <a:schemeClr val="tx1"/>
                        </a:solidFill>
                        <a:latin typeface="Baskerville Old Face" pitchFamily="18" charset="0"/>
                      </a:endParaRPr>
                    </a:p>
                    <a:p>
                      <a:pPr marL="342900" lvl="0" indent="-342900">
                        <a:buFont typeface="Arial" pitchFamily="34" charset="0"/>
                        <a:buChar char="•"/>
                      </a:pPr>
                      <a:r>
                        <a:rPr lang="en-GB" sz="2400" b="0" i="1" baseline="0" dirty="0" smtClean="0">
                          <a:solidFill>
                            <a:schemeClr val="tx1"/>
                          </a:solidFill>
                          <a:latin typeface="Baskerville Old Face" pitchFamily="18" charset="0"/>
                        </a:rPr>
                        <a:t>Economics</a:t>
                      </a:r>
                    </a:p>
                    <a:p>
                      <a:pPr marL="342900" lvl="0" indent="-342900">
                        <a:buFont typeface="Arial" pitchFamily="34" charset="0"/>
                        <a:buChar char="•"/>
                      </a:pPr>
                      <a:r>
                        <a:rPr lang="en-GB" sz="2400" b="0" i="1" baseline="0" dirty="0" smtClean="0">
                          <a:solidFill>
                            <a:schemeClr val="tx1"/>
                          </a:solidFill>
                          <a:latin typeface="Baskerville Old Face" pitchFamily="18" charset="0"/>
                        </a:rPr>
                        <a:t>Politics</a:t>
                      </a:r>
                    </a:p>
                    <a:p>
                      <a:pPr marL="342900" lvl="0" indent="-342900">
                        <a:buFont typeface="Arial" pitchFamily="34" charset="0"/>
                        <a:buChar char="•"/>
                      </a:pPr>
                      <a:r>
                        <a:rPr lang="en-GB" sz="2400" b="0" i="1" baseline="0" dirty="0" smtClean="0">
                          <a:solidFill>
                            <a:schemeClr val="tx1"/>
                          </a:solidFill>
                          <a:latin typeface="Baskerville Old Face" pitchFamily="18" charset="0"/>
                        </a:rPr>
                        <a:t>Sociology</a:t>
                      </a:r>
                    </a:p>
                    <a:p>
                      <a:pPr marL="342900" lvl="0" indent="-342900">
                        <a:buFont typeface="Arial" pitchFamily="34" charset="0"/>
                        <a:buChar char="•"/>
                      </a:pPr>
                      <a:r>
                        <a:rPr lang="en-GB" sz="2400" b="0" i="1" baseline="0" dirty="0" smtClean="0">
                          <a:solidFill>
                            <a:schemeClr val="tx1"/>
                          </a:solidFill>
                          <a:latin typeface="Baskerville Old Face" pitchFamily="18" charset="0"/>
                        </a:rPr>
                        <a:t>Geography</a:t>
                      </a:r>
                    </a:p>
                    <a:p>
                      <a:pPr marL="342900" lvl="0" indent="-342900">
                        <a:buFont typeface="Arial" pitchFamily="34" charset="0"/>
                        <a:buChar char="•"/>
                      </a:pPr>
                      <a:r>
                        <a:rPr lang="en-GB" sz="2400" b="0" i="1" baseline="0" dirty="0" smtClean="0">
                          <a:solidFill>
                            <a:schemeClr val="tx1"/>
                          </a:solidFill>
                          <a:latin typeface="Baskerville Old Face" pitchFamily="18" charset="0"/>
                        </a:rPr>
                        <a:t>Psychology</a:t>
                      </a:r>
                    </a:p>
                    <a:p>
                      <a:pPr marL="342900" lvl="0" indent="-342900">
                        <a:buFont typeface="Arial" pitchFamily="34" charset="0"/>
                        <a:buChar char="•"/>
                      </a:pPr>
                      <a:r>
                        <a:rPr lang="en-GB" sz="2400" b="0" i="1" baseline="0" dirty="0" smtClean="0">
                          <a:solidFill>
                            <a:schemeClr val="tx1"/>
                          </a:solidFill>
                          <a:latin typeface="Baskerville Old Face" pitchFamily="18" charset="0"/>
                        </a:rPr>
                        <a:t>Ethics</a:t>
                      </a:r>
                    </a:p>
                    <a:p>
                      <a:pPr marL="342900" lvl="0" indent="-342900">
                        <a:buFont typeface="Arial" pitchFamily="34" charset="0"/>
                        <a:buChar char="•"/>
                      </a:pPr>
                      <a:r>
                        <a:rPr lang="en-GB" sz="2400" b="0" i="1" baseline="0" dirty="0" smtClean="0">
                          <a:solidFill>
                            <a:schemeClr val="tx1"/>
                          </a:solidFill>
                          <a:latin typeface="Baskerville Old Face" pitchFamily="18" charset="0"/>
                        </a:rPr>
                        <a:t>Law</a:t>
                      </a:r>
                    </a:p>
                    <a:p>
                      <a:pPr marL="342900" lvl="0" indent="-342900">
                        <a:buFont typeface="Arial" pitchFamily="34" charset="0"/>
                        <a:buChar char="•"/>
                      </a:pPr>
                      <a:r>
                        <a:rPr lang="en-GB" sz="2400" b="0" i="1" baseline="0" dirty="0" smtClean="0">
                          <a:solidFill>
                            <a:schemeClr val="tx1"/>
                          </a:solidFill>
                          <a:latin typeface="Baskerville Old Face" pitchFamily="18" charset="0"/>
                        </a:rPr>
                        <a:t>History</a:t>
                      </a:r>
                    </a:p>
                    <a:p>
                      <a:pPr marL="342900" lvl="0" indent="-342900">
                        <a:buFont typeface="Arial" pitchFamily="34" charset="0"/>
                        <a:buChar char="•"/>
                      </a:pPr>
                      <a:r>
                        <a:rPr lang="en-GB" sz="2400" b="0" i="1" baseline="0" dirty="0" smtClean="0">
                          <a:solidFill>
                            <a:schemeClr val="tx1"/>
                          </a:solidFill>
                          <a:latin typeface="Baskerville Old Face" pitchFamily="18" charset="0"/>
                        </a:rPr>
                        <a:t>Anthropology</a:t>
                      </a:r>
                    </a:p>
                    <a:p>
                      <a:pPr marL="342900" lvl="0" indent="-342900">
                        <a:buFont typeface="Arial" pitchFamily="34" charset="0"/>
                        <a:buChar char="•"/>
                      </a:pPr>
                      <a:r>
                        <a:rPr lang="en-GB" sz="2400" b="0" i="1" baseline="0" dirty="0" smtClean="0">
                          <a:solidFill>
                            <a:schemeClr val="tx1"/>
                          </a:solidFill>
                          <a:latin typeface="Baskerville Old Face" pitchFamily="18" charset="0"/>
                        </a:rPr>
                        <a:t>Archaeology</a:t>
                      </a:r>
                      <a:endParaRPr lang="en-GB" sz="2400" b="0" i="0" baseline="0" dirty="0" smtClean="0">
                        <a:solidFill>
                          <a:schemeClr val="tx1"/>
                        </a:solidFill>
                        <a:latin typeface="Baskerville Old Face" pitchFamily="18" charset="0"/>
                      </a:endParaRPr>
                    </a:p>
                  </a:txBody>
                  <a:tcPr marL="91423" marR="91423" marT="45733" marB="45733">
                    <a:solidFill>
                      <a:schemeClr val="bg1"/>
                    </a:solidFill>
                  </a:tcPr>
                </a:tc>
              </a:tr>
            </a:tbl>
          </a:graphicData>
        </a:graphic>
      </p:graphicFrame>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2622782"/>
            <a:ext cx="3385326" cy="253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37370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323850" y="1341438"/>
            <a:ext cx="8640763" cy="4679950"/>
          </a:xfrm>
        </p:spPr>
        <p:txBody>
          <a:bodyPr/>
          <a:lstStyle/>
          <a:p>
            <a:pPr eaLnBrk="1" hangingPunct="1"/>
            <a:r>
              <a:rPr lang="en-US" altLang="en-US" sz="1800" i="1" dirty="0" smtClean="0"/>
              <a:t/>
            </a:r>
            <a:br>
              <a:rPr lang="en-US" altLang="en-US" sz="1800" i="1" dirty="0" smtClean="0"/>
            </a:br>
            <a:r>
              <a:rPr lang="en-US" altLang="en-US" sz="1800" i="1" dirty="0" smtClean="0"/>
              <a:t/>
            </a:r>
            <a:br>
              <a:rPr lang="en-US" altLang="en-US" sz="1800" i="1" dirty="0" smtClean="0"/>
            </a:br>
            <a:endParaRPr lang="en-US" altLang="en-US" sz="1800" i="1" dirty="0" smtClean="0"/>
          </a:p>
        </p:txBody>
      </p:sp>
      <p:sp>
        <p:nvSpPr>
          <p:cNvPr id="10244" name="Rectangle 7"/>
          <p:cNvSpPr>
            <a:spLocks noChangeArrowheads="1"/>
          </p:cNvSpPr>
          <p:nvPr/>
        </p:nvSpPr>
        <p:spPr bwMode="auto">
          <a:xfrm>
            <a:off x="7836450" y="790575"/>
            <a:ext cx="928138"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January 2014</a:t>
            </a:r>
            <a:endParaRPr lang="en-US" altLang="en-US" sz="1200" dirty="0">
              <a:solidFill>
                <a:srgbClr val="000000"/>
              </a:solidFill>
              <a:latin typeface="45 Helvetica Light" pitchFamily="1" charset="0"/>
            </a:endParaRPr>
          </a:p>
        </p:txBody>
      </p:sp>
      <p:pic>
        <p:nvPicPr>
          <p:cNvPr id="1024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27/41</a:t>
            </a:r>
            <a:endParaRPr lang="en-US" altLang="en-US" sz="1200" dirty="0">
              <a:solidFill>
                <a:srgbClr val="000000"/>
              </a:solidFill>
              <a:latin typeface="75 Helvetica Bold" pitchFamily="1"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360624251"/>
              </p:ext>
            </p:extLst>
          </p:nvPr>
        </p:nvGraphicFramePr>
        <p:xfrm>
          <a:off x="468313" y="1293780"/>
          <a:ext cx="8496175" cy="4511484"/>
        </p:xfrm>
        <a:graphic>
          <a:graphicData uri="http://schemas.openxmlformats.org/drawingml/2006/table">
            <a:tbl>
              <a:tblPr firstRow="1" bandRow="1">
                <a:tableStyleId>{5C22544A-7EE6-4342-B048-85BDC9FD1C3A}</a:tableStyleId>
              </a:tblPr>
              <a:tblGrid>
                <a:gridCol w="3122035"/>
                <a:gridCol w="5374140"/>
              </a:tblGrid>
              <a:tr h="4511484">
                <a:tc>
                  <a:txBody>
                    <a:bodyPr/>
                    <a:lstStyle/>
                    <a:p>
                      <a:r>
                        <a:rPr lang="en-GB" sz="2400" b="1" baseline="0" dirty="0" smtClean="0">
                          <a:solidFill>
                            <a:srgbClr val="9A1D2B"/>
                          </a:solidFill>
                          <a:latin typeface="Baskerville Old Face" pitchFamily="18" charset="0"/>
                        </a:rPr>
                        <a:t>Growing appreciation of the role of social &amp; other sciences</a:t>
                      </a:r>
                    </a:p>
                  </a:txBody>
                  <a:tcPr marL="91423" marR="91423" marT="45733" marB="45733">
                    <a:solidFill>
                      <a:schemeClr val="bg1"/>
                    </a:solidFill>
                  </a:tcPr>
                </a:tc>
                <a:tc>
                  <a:txBody>
                    <a:bodyPr/>
                    <a:lstStyle/>
                    <a:p>
                      <a:pPr marL="0" lvl="0" indent="0">
                        <a:buFont typeface="Arial" pitchFamily="34" charset="0"/>
                        <a:buNone/>
                      </a:pPr>
                      <a:r>
                        <a:rPr lang="en-GB" sz="2400" b="0" i="0" baseline="0" dirty="0" smtClean="0">
                          <a:solidFill>
                            <a:schemeClr val="tx1"/>
                          </a:solidFill>
                          <a:latin typeface="Baskerville Old Face" pitchFamily="18" charset="0"/>
                        </a:rPr>
                        <a:t>In future, a multi-disciplinary approach will be important with roles for experts in:</a:t>
                      </a:r>
                    </a:p>
                    <a:p>
                      <a:pPr marL="342900" lvl="0" indent="-342900">
                        <a:buFont typeface="Arial" pitchFamily="34" charset="0"/>
                        <a:buChar char="•"/>
                      </a:pPr>
                      <a:r>
                        <a:rPr lang="en-GB" sz="2400" b="0" i="1" baseline="0" dirty="0" smtClean="0">
                          <a:solidFill>
                            <a:schemeClr val="tx1"/>
                          </a:solidFill>
                          <a:latin typeface="Baskerville Old Face" pitchFamily="18" charset="0"/>
                        </a:rPr>
                        <a:t>Weather </a:t>
                      </a:r>
                    </a:p>
                    <a:p>
                      <a:pPr marL="342900" lvl="0" indent="-342900">
                        <a:buFont typeface="Arial" pitchFamily="34" charset="0"/>
                        <a:buChar char="•"/>
                      </a:pPr>
                      <a:r>
                        <a:rPr lang="en-GB" sz="2400" b="0" i="1" baseline="0" dirty="0" smtClean="0">
                          <a:solidFill>
                            <a:schemeClr val="tx1"/>
                          </a:solidFill>
                          <a:latin typeface="Baskerville Old Face" pitchFamily="18" charset="0"/>
                        </a:rPr>
                        <a:t>Signal processing &amp; data analysis</a:t>
                      </a:r>
                    </a:p>
                    <a:p>
                      <a:pPr marL="342900" lvl="0" indent="-342900">
                        <a:buFont typeface="Arial" pitchFamily="34" charset="0"/>
                        <a:buChar char="•"/>
                      </a:pPr>
                      <a:r>
                        <a:rPr lang="en-GB" sz="2400" b="0" i="1" baseline="0" dirty="0" smtClean="0">
                          <a:solidFill>
                            <a:schemeClr val="tx1"/>
                          </a:solidFill>
                          <a:latin typeface="Baskerville Old Face" pitchFamily="18" charset="0"/>
                        </a:rPr>
                        <a:t>Agriculture</a:t>
                      </a:r>
                    </a:p>
                    <a:p>
                      <a:pPr marL="342900" lvl="0" indent="-342900">
                        <a:buFont typeface="Arial" pitchFamily="34" charset="0"/>
                        <a:buChar char="•"/>
                      </a:pPr>
                      <a:r>
                        <a:rPr lang="en-GB" sz="2400" b="0" i="1" baseline="0" dirty="0" smtClean="0">
                          <a:solidFill>
                            <a:schemeClr val="tx1"/>
                          </a:solidFill>
                          <a:latin typeface="Baskerville Old Face" pitchFamily="18" charset="0"/>
                        </a:rPr>
                        <a:t>Civil &amp; Structural engineering</a:t>
                      </a:r>
                    </a:p>
                    <a:p>
                      <a:pPr marL="342900" lvl="0" indent="-342900">
                        <a:buFont typeface="Arial" pitchFamily="34" charset="0"/>
                        <a:buChar char="•"/>
                      </a:pPr>
                      <a:r>
                        <a:rPr lang="en-GB" sz="2400" b="0" i="1" baseline="0" dirty="0" smtClean="0">
                          <a:solidFill>
                            <a:schemeClr val="tx1"/>
                          </a:solidFill>
                          <a:latin typeface="Baskerville Old Face" pitchFamily="18" charset="0"/>
                        </a:rPr>
                        <a:t>Human &amp; Animal health</a:t>
                      </a:r>
                    </a:p>
                    <a:p>
                      <a:pPr marL="342900" lvl="0" indent="-342900">
                        <a:buFont typeface="Arial" pitchFamily="34" charset="0"/>
                        <a:buChar char="•"/>
                      </a:pPr>
                      <a:r>
                        <a:rPr lang="en-GB" sz="2400" b="0" i="1" baseline="0" dirty="0" smtClean="0">
                          <a:solidFill>
                            <a:schemeClr val="tx1"/>
                          </a:solidFill>
                          <a:latin typeface="Baskerville Old Face" pitchFamily="18" charset="0"/>
                        </a:rPr>
                        <a:t>Telecommunications</a:t>
                      </a:r>
                    </a:p>
                    <a:p>
                      <a:pPr marL="342900" lvl="0" indent="-342900">
                        <a:buFont typeface="Arial" pitchFamily="34" charset="0"/>
                        <a:buChar char="•"/>
                      </a:pPr>
                      <a:r>
                        <a:rPr lang="en-GB" sz="2400" b="0" i="1" baseline="0" dirty="0" smtClean="0">
                          <a:solidFill>
                            <a:schemeClr val="tx1"/>
                          </a:solidFill>
                          <a:latin typeface="Baskerville Old Face" pitchFamily="18" charset="0"/>
                        </a:rPr>
                        <a:t>Public communication</a:t>
                      </a:r>
                    </a:p>
                    <a:p>
                      <a:pPr marL="342900" lvl="0" indent="-342900">
                        <a:buFont typeface="Arial" pitchFamily="34" charset="0"/>
                        <a:buChar char="•"/>
                      </a:pPr>
                      <a:r>
                        <a:rPr lang="en-GB" sz="2400" b="0" i="1" baseline="0" dirty="0" smtClean="0">
                          <a:solidFill>
                            <a:schemeClr val="tx1"/>
                          </a:solidFill>
                          <a:latin typeface="Baskerville Old Face" pitchFamily="18" charset="0"/>
                        </a:rPr>
                        <a:t>Internet &amp; Social media</a:t>
                      </a:r>
                    </a:p>
                    <a:p>
                      <a:pPr marL="342900" lvl="0" indent="-342900">
                        <a:buFont typeface="Arial" pitchFamily="34" charset="0"/>
                        <a:buChar char="•"/>
                      </a:pPr>
                      <a:r>
                        <a:rPr lang="en-GB" sz="2400" b="0" i="1" baseline="0" dirty="0" smtClean="0">
                          <a:solidFill>
                            <a:schemeClr val="tx1"/>
                          </a:solidFill>
                          <a:latin typeface="Baskerville Old Face" pitchFamily="18" charset="0"/>
                        </a:rPr>
                        <a:t>Cross border &amp; cross hazard management </a:t>
                      </a:r>
                    </a:p>
                  </a:txBody>
                  <a:tcPr marL="91423" marR="91423" marT="45733" marB="45733">
                    <a:solidFill>
                      <a:schemeClr val="bg1"/>
                    </a:solidFill>
                  </a:tcPr>
                </a:tc>
              </a:tr>
            </a:tbl>
          </a:graphicData>
        </a:graphic>
      </p:graphicFrame>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159" y="2492896"/>
            <a:ext cx="3312368" cy="2859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50546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323850" y="1341438"/>
            <a:ext cx="8640763" cy="4679950"/>
          </a:xfrm>
        </p:spPr>
        <p:txBody>
          <a:bodyPr/>
          <a:lstStyle/>
          <a:p>
            <a:pPr eaLnBrk="1" hangingPunct="1"/>
            <a:r>
              <a:rPr lang="en-US" altLang="en-US" sz="1800" i="1" dirty="0" smtClean="0"/>
              <a:t/>
            </a:r>
            <a:br>
              <a:rPr lang="en-US" altLang="en-US" sz="1800" i="1" dirty="0" smtClean="0"/>
            </a:br>
            <a:r>
              <a:rPr lang="en-US" altLang="en-US" sz="1800" i="1" dirty="0" smtClean="0"/>
              <a:t/>
            </a:r>
            <a:br>
              <a:rPr lang="en-US" altLang="en-US" sz="1800" i="1" dirty="0" smtClean="0"/>
            </a:br>
            <a:endParaRPr lang="en-US" altLang="en-US" sz="1800" i="1" dirty="0" smtClean="0"/>
          </a:p>
        </p:txBody>
      </p:sp>
      <p:sp>
        <p:nvSpPr>
          <p:cNvPr id="10244" name="Rectangle 7"/>
          <p:cNvSpPr>
            <a:spLocks noChangeArrowheads="1"/>
          </p:cNvSpPr>
          <p:nvPr/>
        </p:nvSpPr>
        <p:spPr bwMode="auto">
          <a:xfrm>
            <a:off x="7836450" y="790575"/>
            <a:ext cx="928138"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January 2014</a:t>
            </a:r>
            <a:endParaRPr lang="en-US" altLang="en-US" sz="1200" dirty="0">
              <a:solidFill>
                <a:srgbClr val="000000"/>
              </a:solidFill>
              <a:latin typeface="45 Helvetica Light" pitchFamily="1" charset="0"/>
            </a:endParaRPr>
          </a:p>
        </p:txBody>
      </p:sp>
      <p:pic>
        <p:nvPicPr>
          <p:cNvPr id="1024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28/41</a:t>
            </a:r>
            <a:endParaRPr lang="en-US" altLang="en-US" sz="1200" dirty="0">
              <a:solidFill>
                <a:srgbClr val="000000"/>
              </a:solidFill>
              <a:latin typeface="75 Helvetica Bold" pitchFamily="1"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261372746"/>
              </p:ext>
            </p:extLst>
          </p:nvPr>
        </p:nvGraphicFramePr>
        <p:xfrm>
          <a:off x="468313" y="1293780"/>
          <a:ext cx="8496175" cy="5231564"/>
        </p:xfrm>
        <a:graphic>
          <a:graphicData uri="http://schemas.openxmlformats.org/drawingml/2006/table">
            <a:tbl>
              <a:tblPr firstRow="1" bandRow="1">
                <a:tableStyleId>{5C22544A-7EE6-4342-B048-85BDC9FD1C3A}</a:tableStyleId>
              </a:tblPr>
              <a:tblGrid>
                <a:gridCol w="3122035"/>
                <a:gridCol w="5374140"/>
              </a:tblGrid>
              <a:tr h="5231564">
                <a:tc>
                  <a:txBody>
                    <a:bodyPr/>
                    <a:lstStyle/>
                    <a:p>
                      <a:r>
                        <a:rPr lang="en-GB" sz="2400" b="1" baseline="0" dirty="0" smtClean="0">
                          <a:solidFill>
                            <a:srgbClr val="9A1D2B"/>
                          </a:solidFill>
                          <a:latin typeface="Baskerville Old Face" pitchFamily="18" charset="0"/>
                        </a:rPr>
                        <a:t>Growing appreciation of the role of social &amp; other sciences</a:t>
                      </a:r>
                    </a:p>
                  </a:txBody>
                  <a:tcPr marL="91423" marR="91423" marT="45733" marB="45733">
                    <a:solidFill>
                      <a:schemeClr val="bg1"/>
                    </a:solidFill>
                  </a:tcPr>
                </a:tc>
                <a:tc>
                  <a:txBody>
                    <a:bodyPr/>
                    <a:lstStyle/>
                    <a:p>
                      <a:pPr marL="0" lvl="0" indent="0">
                        <a:buFont typeface="Arial" pitchFamily="34" charset="0"/>
                        <a:buNone/>
                      </a:pPr>
                      <a:r>
                        <a:rPr lang="en-GB" sz="2400" b="0" i="0" baseline="0" dirty="0" smtClean="0">
                          <a:solidFill>
                            <a:schemeClr val="tx1"/>
                          </a:solidFill>
                          <a:latin typeface="Baskerville Old Face" pitchFamily="18" charset="0"/>
                        </a:rPr>
                        <a:t>In future, social science input will be seen as not just…</a:t>
                      </a:r>
                    </a:p>
                    <a:p>
                      <a:pPr marL="0" lvl="0" indent="0">
                        <a:buFont typeface="Arial" pitchFamily="34" charset="0"/>
                        <a:buNone/>
                      </a:pPr>
                      <a:endParaRPr lang="en-GB" sz="2400" b="0" i="0" baseline="0" dirty="0" smtClean="0">
                        <a:solidFill>
                          <a:schemeClr val="tx1"/>
                        </a:solidFill>
                        <a:latin typeface="Baskerville Old Face" pitchFamily="18" charset="0"/>
                      </a:endParaRPr>
                    </a:p>
                    <a:p>
                      <a:pPr marL="0" lvl="0" indent="0">
                        <a:buFont typeface="Arial" pitchFamily="34" charset="0"/>
                        <a:buNone/>
                      </a:pPr>
                      <a:endParaRPr lang="en-GB" sz="2400" b="0" i="0" baseline="0" dirty="0" smtClean="0">
                        <a:solidFill>
                          <a:schemeClr val="tx1"/>
                        </a:solidFill>
                        <a:latin typeface="Baskerville Old Face" pitchFamily="18" charset="0"/>
                      </a:endParaRPr>
                    </a:p>
                    <a:p>
                      <a:pPr marL="0" lvl="0" indent="0">
                        <a:buFont typeface="Arial" pitchFamily="34" charset="0"/>
                        <a:buNone/>
                      </a:pPr>
                      <a:r>
                        <a:rPr lang="en-GB" sz="2400" b="0" i="0" baseline="0" dirty="0" smtClean="0">
                          <a:solidFill>
                            <a:schemeClr val="tx1"/>
                          </a:solidFill>
                          <a:latin typeface="Baskerville Old Face" pitchFamily="18" charset="0"/>
                        </a:rPr>
                        <a:t>an end-of-line bolt-on to provide a better way to get the agreed message across…</a:t>
                      </a:r>
                    </a:p>
                    <a:p>
                      <a:pPr marL="0" lvl="0" indent="0">
                        <a:buFont typeface="Arial" pitchFamily="34" charset="0"/>
                        <a:buNone/>
                      </a:pPr>
                      <a:endParaRPr lang="en-GB" sz="2400" b="0" i="0" baseline="0" dirty="0" smtClean="0">
                        <a:solidFill>
                          <a:schemeClr val="tx1"/>
                        </a:solidFill>
                        <a:latin typeface="Baskerville Old Face" pitchFamily="18" charset="0"/>
                      </a:endParaRPr>
                    </a:p>
                    <a:p>
                      <a:pPr marL="0" lvl="0" indent="0">
                        <a:buFont typeface="Arial" pitchFamily="34" charset="0"/>
                        <a:buNone/>
                      </a:pPr>
                      <a:endParaRPr lang="en-GB" sz="2400" b="0" i="0" baseline="0" dirty="0" smtClean="0">
                        <a:solidFill>
                          <a:schemeClr val="tx1"/>
                        </a:solidFill>
                        <a:latin typeface="Baskerville Old Face" pitchFamily="18" charset="0"/>
                      </a:endParaRPr>
                    </a:p>
                    <a:p>
                      <a:pPr marL="0" lvl="0" indent="0">
                        <a:buFont typeface="Arial" pitchFamily="34" charset="0"/>
                        <a:buNone/>
                      </a:pPr>
                      <a:endParaRPr lang="en-GB" sz="2400" b="0" i="0" baseline="0" dirty="0" smtClean="0">
                        <a:solidFill>
                          <a:schemeClr val="tx1"/>
                        </a:solidFill>
                        <a:latin typeface="Baskerville Old Face" pitchFamily="18" charset="0"/>
                      </a:endParaRPr>
                    </a:p>
                    <a:p>
                      <a:pPr marL="0" lvl="0" indent="0">
                        <a:buFont typeface="Arial" pitchFamily="34" charset="0"/>
                        <a:buNone/>
                      </a:pPr>
                      <a:r>
                        <a:rPr lang="en-GB" sz="2400" b="0" i="0" baseline="0" dirty="0" smtClean="0">
                          <a:solidFill>
                            <a:schemeClr val="tx1"/>
                          </a:solidFill>
                          <a:latin typeface="Baskerville Old Face" pitchFamily="18" charset="0"/>
                        </a:rPr>
                        <a:t>but integral to the whole process contributing to the production &amp; transfer of knowledge and the making of risk decisions</a:t>
                      </a:r>
                    </a:p>
                  </a:txBody>
                  <a:tcPr marL="91423" marR="91423" marT="45733" marB="45733">
                    <a:solidFill>
                      <a:schemeClr val="bg1"/>
                    </a:solidFill>
                  </a:tcPr>
                </a:tc>
              </a:tr>
            </a:tbl>
          </a:graphicData>
        </a:graphic>
      </p:graphicFrame>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205" y="4669614"/>
            <a:ext cx="2778651" cy="154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 y="2509839"/>
            <a:ext cx="2778651" cy="178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8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323850" y="1341438"/>
            <a:ext cx="8640763" cy="4679950"/>
          </a:xfrm>
        </p:spPr>
        <p:txBody>
          <a:bodyPr/>
          <a:lstStyle/>
          <a:p>
            <a:pPr eaLnBrk="1" hangingPunct="1"/>
            <a:r>
              <a:rPr lang="en-US" altLang="en-US" sz="1800" i="1" dirty="0" smtClean="0"/>
              <a:t/>
            </a:r>
            <a:br>
              <a:rPr lang="en-US" altLang="en-US" sz="1800" i="1" dirty="0" smtClean="0"/>
            </a:br>
            <a:r>
              <a:rPr lang="en-US" altLang="en-US" sz="1800" i="1" dirty="0" smtClean="0"/>
              <a:t/>
            </a:r>
            <a:br>
              <a:rPr lang="en-US" altLang="en-US" sz="1800" i="1" dirty="0" smtClean="0"/>
            </a:br>
            <a:endParaRPr lang="en-US" altLang="en-US" sz="1800" i="1" dirty="0" smtClean="0"/>
          </a:p>
        </p:txBody>
      </p:sp>
      <p:sp>
        <p:nvSpPr>
          <p:cNvPr id="10244" name="Rectangle 7"/>
          <p:cNvSpPr>
            <a:spLocks noChangeArrowheads="1"/>
          </p:cNvSpPr>
          <p:nvPr/>
        </p:nvSpPr>
        <p:spPr bwMode="auto">
          <a:xfrm>
            <a:off x="7836450" y="790575"/>
            <a:ext cx="928138"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45 Helvetica Light" pitchFamily="1" charset="0"/>
              </a:rPr>
              <a:t>January 2014</a:t>
            </a:r>
            <a:endParaRPr lang="en-US" altLang="en-US" sz="1200" dirty="0">
              <a:solidFill>
                <a:srgbClr val="000000"/>
              </a:solidFill>
              <a:latin typeface="45 Helvetica Light" pitchFamily="1" charset="0"/>
            </a:endParaRPr>
          </a:p>
        </p:txBody>
      </p:sp>
      <p:pic>
        <p:nvPicPr>
          <p:cNvPr id="1024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29/41</a:t>
            </a:r>
            <a:endParaRPr lang="en-US" altLang="en-US" sz="1200" dirty="0">
              <a:solidFill>
                <a:srgbClr val="000000"/>
              </a:solidFill>
              <a:latin typeface="75 Helvetica Bold" pitchFamily="1"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13231280"/>
              </p:ext>
            </p:extLst>
          </p:nvPr>
        </p:nvGraphicFramePr>
        <p:xfrm>
          <a:off x="468313" y="1293780"/>
          <a:ext cx="8496175" cy="4511484"/>
        </p:xfrm>
        <a:graphic>
          <a:graphicData uri="http://schemas.openxmlformats.org/drawingml/2006/table">
            <a:tbl>
              <a:tblPr firstRow="1" bandRow="1">
                <a:tableStyleId>{5C22544A-7EE6-4342-B048-85BDC9FD1C3A}</a:tableStyleId>
              </a:tblPr>
              <a:tblGrid>
                <a:gridCol w="3122035"/>
                <a:gridCol w="5374140"/>
              </a:tblGrid>
              <a:tr h="4511484">
                <a:tc>
                  <a:txBody>
                    <a:bodyPr/>
                    <a:lstStyle/>
                    <a:p>
                      <a:r>
                        <a:rPr lang="en-GB" sz="2400" b="1" baseline="0" dirty="0" smtClean="0">
                          <a:solidFill>
                            <a:srgbClr val="9A1D2B"/>
                          </a:solidFill>
                          <a:latin typeface="Baskerville Old Face" pitchFamily="18" charset="0"/>
                        </a:rPr>
                        <a:t>Widening reach of governance</a:t>
                      </a:r>
                    </a:p>
                  </a:txBody>
                  <a:tcPr marL="91423" marR="91423" marT="45733" marB="45733">
                    <a:solidFill>
                      <a:schemeClr val="bg1"/>
                    </a:solidFill>
                  </a:tcPr>
                </a:tc>
                <a:tc>
                  <a:txBody>
                    <a:bodyPr/>
                    <a:lstStyle/>
                    <a:p>
                      <a:pPr marL="0" lvl="0" indent="0">
                        <a:buFont typeface="Arial" pitchFamily="34" charset="0"/>
                        <a:buNone/>
                      </a:pPr>
                      <a:r>
                        <a:rPr lang="en-GB" sz="2400" b="0" i="0" baseline="0" dirty="0" smtClean="0">
                          <a:solidFill>
                            <a:schemeClr val="tx1"/>
                          </a:solidFill>
                          <a:latin typeface="Baskerville Old Face" pitchFamily="18" charset="0"/>
                        </a:rPr>
                        <a:t>In the future, risk governance practices may reflect</a:t>
                      </a:r>
                    </a:p>
                    <a:p>
                      <a:pPr marL="0" lvl="0" indent="0">
                        <a:buFont typeface="Arial" pitchFamily="34" charset="0"/>
                        <a:buNone/>
                      </a:pPr>
                      <a:r>
                        <a:rPr lang="en-GB" sz="2400" b="0" i="0" baseline="0" dirty="0" smtClean="0">
                          <a:solidFill>
                            <a:schemeClr val="tx1"/>
                          </a:solidFill>
                          <a:latin typeface="Baskerville Old Face" pitchFamily="18" charset="0"/>
                        </a:rPr>
                        <a:t>a growing understanding of :</a:t>
                      </a:r>
                    </a:p>
                    <a:p>
                      <a:pPr marL="342900" lvl="0" indent="-342900">
                        <a:buFont typeface="Arial" pitchFamily="34" charset="0"/>
                        <a:buChar char="•"/>
                      </a:pPr>
                      <a:r>
                        <a:rPr lang="en-GB" sz="2400" b="0" i="0" baseline="0" dirty="0" smtClean="0">
                          <a:solidFill>
                            <a:schemeClr val="tx1"/>
                          </a:solidFill>
                          <a:latin typeface="Baskerville Old Face" pitchFamily="18" charset="0"/>
                        </a:rPr>
                        <a:t>Secondary &amp; Tertiary risks</a:t>
                      </a:r>
                    </a:p>
                    <a:p>
                      <a:pPr marL="342900" lvl="0" indent="-342900">
                        <a:buFont typeface="Arial" pitchFamily="34" charset="0"/>
                        <a:buChar char="•"/>
                      </a:pPr>
                      <a:r>
                        <a:rPr lang="en-GB" sz="2400" b="0" i="0" baseline="0" dirty="0" smtClean="0">
                          <a:solidFill>
                            <a:schemeClr val="tx1"/>
                          </a:solidFill>
                          <a:latin typeface="Baskerville Old Face" pitchFamily="18" charset="0"/>
                        </a:rPr>
                        <a:t>Cross-border risks</a:t>
                      </a:r>
                    </a:p>
                    <a:p>
                      <a:pPr marL="342900" lvl="0" indent="-342900">
                        <a:buFont typeface="Arial" pitchFamily="34" charset="0"/>
                        <a:buChar char="•"/>
                      </a:pPr>
                      <a:r>
                        <a:rPr lang="en-GB" sz="2400" b="0" i="0" baseline="0" dirty="0" smtClean="0">
                          <a:solidFill>
                            <a:schemeClr val="tx1"/>
                          </a:solidFill>
                          <a:latin typeface="Baskerville Old Face" pitchFamily="18" charset="0"/>
                        </a:rPr>
                        <a:t>Global risks</a:t>
                      </a:r>
                    </a:p>
                    <a:p>
                      <a:pPr marL="0" lvl="0" indent="0">
                        <a:buFont typeface="Arial" pitchFamily="34" charset="0"/>
                        <a:buNone/>
                      </a:pPr>
                      <a:r>
                        <a:rPr lang="en-GB" sz="2400" b="0" i="0" baseline="0" dirty="0" smtClean="0">
                          <a:solidFill>
                            <a:schemeClr val="tx1"/>
                          </a:solidFill>
                          <a:latin typeface="Baskerville Old Face" pitchFamily="18" charset="0"/>
                        </a:rPr>
                        <a:t>or an</a:t>
                      </a:r>
                    </a:p>
                    <a:p>
                      <a:pPr marL="342900" lvl="0" indent="-342900">
                        <a:buFont typeface="Arial" pitchFamily="34" charset="0"/>
                        <a:buChar char="•"/>
                      </a:pPr>
                      <a:r>
                        <a:rPr lang="en-GB" sz="2400" b="0" i="0" baseline="0" dirty="0" smtClean="0">
                          <a:solidFill>
                            <a:schemeClr val="tx1"/>
                          </a:solidFill>
                          <a:latin typeface="Baskerville Old Face" pitchFamily="18" charset="0"/>
                        </a:rPr>
                        <a:t>Holistic (coupling) approach to multiple hazards (volcanos + earthquakes + floods + tsunamis + climate change) </a:t>
                      </a:r>
                    </a:p>
                  </a:txBody>
                  <a:tcPr marL="91423" marR="91423" marT="45733" marB="45733">
                    <a:solidFill>
                      <a:schemeClr val="bg1"/>
                    </a:solidFill>
                  </a:tcPr>
                </a:tc>
              </a:tr>
            </a:tbl>
          </a:graphicData>
        </a:graphic>
      </p:graphicFrame>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04" y="3933056"/>
            <a:ext cx="2534848" cy="253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2132856"/>
            <a:ext cx="26670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0279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579968" y="790575"/>
            <a:ext cx="1184620"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733857" y="558800"/>
            <a:ext cx="103073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Barcelona 3/41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188952" y="1916833"/>
            <a:ext cx="6894085"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3" name="Rectangle 2"/>
          <p:cNvSpPr/>
          <p:nvPr/>
        </p:nvSpPr>
        <p:spPr bwMode="auto">
          <a:xfrm>
            <a:off x="6444208" y="1363064"/>
            <a:ext cx="2592288" cy="44422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3600" b="0" i="0" u="none" strike="noStrike" cap="none" normalizeH="0" baseline="0" dirty="0" smtClean="0">
                <a:ln>
                  <a:noFill/>
                </a:ln>
                <a:solidFill>
                  <a:schemeClr val="tx1"/>
                </a:solidFill>
                <a:effectLst/>
                <a:latin typeface="Baskerville Old Face" pitchFamily="18" charset="0"/>
                <a:ea typeface="ＭＳ Ｐゴシック" pitchFamily="1" charset="-128"/>
              </a:rPr>
              <a:t>This</a:t>
            </a:r>
            <a:r>
              <a:rPr lang="en-GB" sz="3600" dirty="0">
                <a:latin typeface="Baskerville Old Face" pitchFamily="18" charset="0"/>
                <a:ea typeface="ＭＳ Ｐゴシック" pitchFamily="1" charset="-128"/>
              </a:rPr>
              <a:t> </a:t>
            </a:r>
            <a:r>
              <a:rPr lang="en-GB" sz="3600" dirty="0" smtClean="0">
                <a:latin typeface="Baskerville Old Face" pitchFamily="18" charset="0"/>
                <a:ea typeface="ＭＳ Ｐゴシック" pitchFamily="1" charset="-128"/>
              </a:rPr>
              <a:t>1983 Ford Thunderbird </a:t>
            </a:r>
            <a:r>
              <a:rPr kumimoji="0" lang="en-GB" sz="3600" b="0" i="0" u="none" strike="noStrike" cap="none" normalizeH="0" dirty="0" smtClean="0">
                <a:ln>
                  <a:noFill/>
                </a:ln>
                <a:solidFill>
                  <a:schemeClr val="tx1"/>
                </a:solidFill>
                <a:effectLst/>
                <a:latin typeface="Baskerville Old Face" pitchFamily="18" charset="0"/>
                <a:ea typeface="ＭＳ Ｐゴシック" pitchFamily="1" charset="-128"/>
              </a:rPr>
              <a:t>is showing signs of wear &amp; tear!</a:t>
            </a:r>
          </a:p>
        </p:txBody>
      </p:sp>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842" y="1356397"/>
            <a:ext cx="5773942" cy="444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579968" y="790575"/>
            <a:ext cx="1184620"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Barcelona 30/41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188952" y="1916833"/>
            <a:ext cx="6894085"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3" name="Rectangle 2"/>
          <p:cNvSpPr/>
          <p:nvPr/>
        </p:nvSpPr>
        <p:spPr bwMode="auto">
          <a:xfrm>
            <a:off x="6012160" y="1563129"/>
            <a:ext cx="2592288" cy="4116122"/>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3600" dirty="0" smtClean="0">
                <a:latin typeface="Baskerville Old Face" pitchFamily="18" charset="0"/>
                <a:ea typeface="ＭＳ Ｐゴシック" pitchFamily="1" charset="-128"/>
              </a:rPr>
              <a:t>Should we try a new model in the near future?</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dirty="0">
              <a:ln>
                <a:noFill/>
              </a:ln>
              <a:solidFill>
                <a:schemeClr val="tx1"/>
              </a:solidFill>
              <a:effectLst/>
              <a:latin typeface="Baskerville Old Face" pitchFamily="18" charset="0"/>
              <a:ea typeface="ＭＳ Ｐゴシック" pitchFamily="1" charset="-128"/>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GB" sz="3600" b="0" i="0" u="none" strike="noStrike" cap="none" normalizeH="0" baseline="0" dirty="0" smtClean="0">
                <a:ln>
                  <a:noFill/>
                </a:ln>
                <a:solidFill>
                  <a:schemeClr val="tx1"/>
                </a:solidFill>
                <a:effectLst/>
                <a:latin typeface="Baskerville Old Face" pitchFamily="18" charset="0"/>
                <a:ea typeface="ＭＳ Ｐゴシック" pitchFamily="1" charset="-128"/>
              </a:rPr>
              <a:t>Yes</a:t>
            </a:r>
          </a:p>
        </p:txBody>
      </p:sp>
      <p:sp>
        <p:nvSpPr>
          <p:cNvPr id="2" name="AutoShape 4"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 name="AutoShape 6"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AutoShape 8"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7975" y="1563129"/>
            <a:ext cx="5488161" cy="411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169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579968" y="790575"/>
            <a:ext cx="1184620"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Barcelona 31/41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188952" y="1916833"/>
            <a:ext cx="6894085"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3" name="Rectangle 2"/>
          <p:cNvSpPr/>
          <p:nvPr/>
        </p:nvSpPr>
        <p:spPr bwMode="auto">
          <a:xfrm>
            <a:off x="511174" y="1521752"/>
            <a:ext cx="6750238" cy="449953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dirty="0" smtClean="0">
                <a:latin typeface="Baskerville Old Face" pitchFamily="18" charset="0"/>
                <a:ea typeface="ＭＳ Ｐゴシック" pitchFamily="1" charset="-128"/>
              </a:rPr>
              <a:t>The traditional 1893 model (linear/sequential, narrow):</a:t>
            </a:r>
          </a:p>
          <a:p>
            <a:pPr marL="342900" marR="0" indent="-342900" algn="l" defTabSz="914400" rtl="0" eaLnBrk="0" fontAlgn="base" latinLnBrk="0" hangingPunct="0">
              <a:lnSpc>
                <a:spcPct val="100000"/>
              </a:lnSpc>
              <a:spcBef>
                <a:spcPct val="0"/>
              </a:spcBef>
              <a:spcAft>
                <a:spcPct val="0"/>
              </a:spcAft>
              <a:buClrTx/>
              <a:buSzTx/>
              <a:buFont typeface="Arial" pitchFamily="34" charset="0"/>
              <a:buChar char="•"/>
              <a:tabLst/>
            </a:pPr>
            <a:r>
              <a:rPr lang="en-GB" dirty="0">
                <a:latin typeface="Baskerville Old Face" pitchFamily="18" charset="0"/>
                <a:ea typeface="ＭＳ Ｐゴシック" pitchFamily="1" charset="-128"/>
              </a:rPr>
              <a:t>F</a:t>
            </a:r>
            <a:r>
              <a:rPr lang="en-GB" dirty="0" smtClean="0">
                <a:latin typeface="Baskerville Old Face" pitchFamily="18" charset="0"/>
                <a:ea typeface="ＭＳ Ｐゴシック" pitchFamily="1" charset="-128"/>
              </a:rPr>
              <a:t>ails to:</a:t>
            </a:r>
          </a:p>
          <a:p>
            <a:pPr marL="1028700" lvl="1" indent="-571500">
              <a:buFont typeface="Arial" pitchFamily="34" charset="0"/>
              <a:buChar char="•"/>
            </a:pPr>
            <a:r>
              <a:rPr lang="en-GB" dirty="0" smtClean="0">
                <a:latin typeface="Baskerville Old Face" pitchFamily="18" charset="0"/>
                <a:ea typeface="ＭＳ Ｐゴシック" pitchFamily="1" charset="-128"/>
              </a:rPr>
              <a:t>identify &amp; answer the Q's that users see as relevant – a failure of integration</a:t>
            </a:r>
          </a:p>
          <a:p>
            <a:pPr marL="1028700" lvl="1" indent="-571500">
              <a:buFont typeface="Arial" pitchFamily="34" charset="0"/>
              <a:buChar char="•"/>
            </a:pPr>
            <a:r>
              <a:rPr lang="en-GB" dirty="0" smtClean="0">
                <a:latin typeface="Baskerville Old Face" pitchFamily="18" charset="0"/>
                <a:ea typeface="ＭＳ Ｐゴシック" pitchFamily="1" charset="-128"/>
              </a:rPr>
              <a:t>reflect important perspectives &amp; concerns</a:t>
            </a:r>
          </a:p>
          <a:p>
            <a:pPr marL="342900" marR="0" indent="-342900" algn="l" defTabSz="914400" rtl="0" eaLnBrk="0" fontAlgn="base" latinLnBrk="0" hangingPunct="0">
              <a:lnSpc>
                <a:spcPct val="100000"/>
              </a:lnSpc>
              <a:spcBef>
                <a:spcPct val="0"/>
              </a:spcBef>
              <a:spcAft>
                <a:spcPct val="0"/>
              </a:spcAft>
              <a:buClrTx/>
              <a:buSzTx/>
              <a:buFont typeface="Arial" pitchFamily="34" charset="0"/>
              <a:buChar char="•"/>
              <a:tabLst/>
            </a:pPr>
            <a:r>
              <a:rPr lang="en-GB" dirty="0" smtClean="0">
                <a:latin typeface="Baskerville Old Face" pitchFamily="18" charset="0"/>
                <a:ea typeface="ＭＳ Ｐゴシック" pitchFamily="1" charset="-128"/>
              </a:rPr>
              <a:t>Restricts participation</a:t>
            </a:r>
          </a:p>
          <a:p>
            <a:pPr marR="0" algn="l" defTabSz="914400" rtl="0" eaLnBrk="0" fontAlgn="base" latinLnBrk="0" hangingPunct="0">
              <a:lnSpc>
                <a:spcPct val="100000"/>
              </a:lnSpc>
              <a:spcBef>
                <a:spcPct val="0"/>
              </a:spcBef>
              <a:spcAft>
                <a:spcPct val="0"/>
              </a:spcAft>
              <a:buClrTx/>
              <a:buSzTx/>
              <a:tabLst/>
            </a:pPr>
            <a:endParaRPr lang="en-GB" dirty="0" smtClean="0">
              <a:latin typeface="Baskerville Old Face" pitchFamily="18" charset="0"/>
              <a:ea typeface="ＭＳ Ｐゴシック" pitchFamily="1" charset="-128"/>
            </a:endParaRPr>
          </a:p>
          <a:p>
            <a:pPr marR="0" algn="l" defTabSz="914400" rtl="0" eaLnBrk="0" fontAlgn="base" latinLnBrk="0" hangingPunct="0">
              <a:lnSpc>
                <a:spcPct val="100000"/>
              </a:lnSpc>
              <a:spcBef>
                <a:spcPct val="0"/>
              </a:spcBef>
              <a:spcAft>
                <a:spcPct val="0"/>
              </a:spcAft>
              <a:buClrTx/>
              <a:buSzTx/>
              <a:tabLst/>
            </a:pPr>
            <a:r>
              <a:rPr lang="en-GB" b="1" dirty="0" smtClean="0">
                <a:latin typeface="Baskerville Old Face" pitchFamily="18" charset="0"/>
                <a:ea typeface="ＭＳ Ｐゴシック" pitchFamily="1" charset="-128"/>
              </a:rPr>
              <a:t>Risk Characterisation (RC) - a summary of scientific information for the use of a decision maker</a:t>
            </a:r>
            <a:endParaRPr lang="en-GB" b="1" dirty="0">
              <a:latin typeface="Baskerville Old Face" pitchFamily="18" charset="0"/>
              <a:ea typeface="ＭＳ Ｐゴシック" pitchFamily="1" charset="-128"/>
            </a:endParaRPr>
          </a:p>
        </p:txBody>
      </p:sp>
      <p:sp>
        <p:nvSpPr>
          <p:cNvPr id="2" name="AutoShape 4"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 name="AutoShape 6"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AutoShape 8"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241" y="1521752"/>
            <a:ext cx="2243598" cy="1727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4743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579968" y="790575"/>
            <a:ext cx="1184620"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Barcelona 32/41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188952" y="1916833"/>
            <a:ext cx="6894085"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3" name="Rectangle 2"/>
          <p:cNvSpPr/>
          <p:nvPr/>
        </p:nvSpPr>
        <p:spPr bwMode="auto">
          <a:xfrm>
            <a:off x="511175" y="1521752"/>
            <a:ext cx="6338495" cy="449953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lang="en-GB" dirty="0" smtClean="0">
                <a:latin typeface="Baskerville Old Face" pitchFamily="18" charset="0"/>
                <a:ea typeface="ＭＳ Ｐゴシック" pitchFamily="1" charset="-128"/>
              </a:rPr>
              <a:t>RC's are not decision-driven activities</a:t>
            </a:r>
          </a:p>
          <a:p>
            <a:pPr marR="0" algn="l" defTabSz="914400" rtl="0" eaLnBrk="0" fontAlgn="base" latinLnBrk="0" hangingPunct="0">
              <a:lnSpc>
                <a:spcPct val="100000"/>
              </a:lnSpc>
              <a:spcBef>
                <a:spcPct val="0"/>
              </a:spcBef>
              <a:spcAft>
                <a:spcPct val="0"/>
              </a:spcAft>
              <a:buClrTx/>
              <a:buSzTx/>
              <a:tabLst/>
            </a:pPr>
            <a:endParaRPr lang="en-GB" dirty="0">
              <a:latin typeface="Baskerville Old Face" pitchFamily="18" charset="0"/>
              <a:ea typeface="ＭＳ Ｐゴシック" pitchFamily="1" charset="-128"/>
            </a:endParaRPr>
          </a:p>
          <a:p>
            <a:pPr marR="0" algn="l" defTabSz="914400" rtl="0" eaLnBrk="0" fontAlgn="base" latinLnBrk="0" hangingPunct="0">
              <a:lnSpc>
                <a:spcPct val="100000"/>
              </a:lnSpc>
              <a:spcBef>
                <a:spcPct val="0"/>
              </a:spcBef>
              <a:spcAft>
                <a:spcPct val="0"/>
              </a:spcAft>
              <a:buClrTx/>
              <a:buSzTx/>
              <a:tabLst/>
            </a:pPr>
            <a:r>
              <a:rPr lang="en-GB" dirty="0" smtClean="0">
                <a:latin typeface="Baskerville Old Face" pitchFamily="18" charset="0"/>
                <a:ea typeface="ＭＳ Ｐゴシック" pitchFamily="1" charset="-128"/>
              </a:rPr>
              <a:t>They fail because they provide scientific information:</a:t>
            </a:r>
          </a:p>
          <a:p>
            <a:pPr marL="342900" marR="0" indent="-342900" algn="l" defTabSz="914400" rtl="0" eaLnBrk="0" fontAlgn="base" latinLnBrk="0" hangingPunct="0">
              <a:lnSpc>
                <a:spcPct val="100000"/>
              </a:lnSpc>
              <a:spcBef>
                <a:spcPct val="0"/>
              </a:spcBef>
              <a:spcAft>
                <a:spcPct val="0"/>
              </a:spcAft>
              <a:buClrTx/>
              <a:buSzTx/>
              <a:buFont typeface="Arial" pitchFamily="34" charset="0"/>
              <a:buChar char="•"/>
              <a:tabLst/>
            </a:pPr>
            <a:r>
              <a:rPr lang="en-GB" dirty="0" smtClean="0">
                <a:latin typeface="Baskerville Old Face" pitchFamily="18" charset="0"/>
                <a:ea typeface="ＭＳ Ｐゴシック" pitchFamily="1" charset="-128"/>
              </a:rPr>
              <a:t>in a way that leads to unwise decisions; and/or</a:t>
            </a:r>
          </a:p>
          <a:p>
            <a:pPr marL="342900" marR="0" indent="-342900" algn="l" defTabSz="914400" rtl="0" eaLnBrk="0" fontAlgn="base" latinLnBrk="0" hangingPunct="0">
              <a:lnSpc>
                <a:spcPct val="100000"/>
              </a:lnSpc>
              <a:spcBef>
                <a:spcPct val="0"/>
              </a:spcBef>
              <a:spcAft>
                <a:spcPct val="0"/>
              </a:spcAft>
              <a:buClrTx/>
              <a:buSzTx/>
              <a:buFont typeface="Arial" pitchFamily="34" charset="0"/>
              <a:buChar char="•"/>
              <a:tabLst/>
            </a:pPr>
            <a:r>
              <a:rPr lang="en-GB" dirty="0" smtClean="0">
                <a:latin typeface="Baskerville Old Face" pitchFamily="18" charset="0"/>
                <a:ea typeface="ＭＳ Ｐゴシック" pitchFamily="1" charset="-128"/>
              </a:rPr>
              <a:t>that is not useful to decision makers  </a:t>
            </a:r>
            <a:endParaRPr lang="en-GB" dirty="0">
              <a:latin typeface="Baskerville Old Face" pitchFamily="18" charset="0"/>
              <a:ea typeface="ＭＳ Ｐゴシック" pitchFamily="1" charset="-128"/>
            </a:endParaRPr>
          </a:p>
        </p:txBody>
      </p:sp>
      <p:sp>
        <p:nvSpPr>
          <p:cNvPr id="2" name="AutoShape 4"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 name="AutoShape 6"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AutoShape 8"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4885" y="3480962"/>
            <a:ext cx="3299703" cy="2540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3453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579968" y="790575"/>
            <a:ext cx="1184620"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Barcelona 33/41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188952" y="1916833"/>
            <a:ext cx="6894085"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3" name="Rectangle 2"/>
          <p:cNvSpPr/>
          <p:nvPr/>
        </p:nvSpPr>
        <p:spPr bwMode="auto">
          <a:xfrm>
            <a:off x="561464" y="1503267"/>
            <a:ext cx="8203124" cy="449953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lang="en-GB" dirty="0" smtClean="0">
                <a:latin typeface="Baskerville Old Face" pitchFamily="18" charset="0"/>
                <a:ea typeface="ＭＳ Ｐゴシック" pitchFamily="1" charset="-128"/>
              </a:rPr>
              <a:t>The differences in the new model</a:t>
            </a:r>
          </a:p>
          <a:p>
            <a:pPr marL="342900" marR="0" indent="-342900" algn="l" defTabSz="914400" rtl="0" eaLnBrk="0" fontAlgn="base" latinLnBrk="0" hangingPunct="0">
              <a:lnSpc>
                <a:spcPct val="100000"/>
              </a:lnSpc>
              <a:spcBef>
                <a:spcPct val="0"/>
              </a:spcBef>
              <a:spcAft>
                <a:spcPct val="0"/>
              </a:spcAft>
              <a:buClrTx/>
              <a:buSzTx/>
              <a:buFont typeface="Arial" pitchFamily="34" charset="0"/>
              <a:buChar char="•"/>
              <a:tabLst/>
            </a:pPr>
            <a:r>
              <a:rPr lang="en-GB" dirty="0" smtClean="0">
                <a:latin typeface="Baskerville Old Face" pitchFamily="18" charset="0"/>
                <a:ea typeface="ＭＳ Ｐゴシック" pitchFamily="1" charset="-128"/>
              </a:rPr>
              <a:t>Who is involved</a:t>
            </a:r>
          </a:p>
          <a:p>
            <a:pPr marL="342900" marR="0" indent="-342900" algn="l" defTabSz="914400" rtl="0" eaLnBrk="0" fontAlgn="base" latinLnBrk="0" hangingPunct="0">
              <a:lnSpc>
                <a:spcPct val="100000"/>
              </a:lnSpc>
              <a:spcBef>
                <a:spcPct val="0"/>
              </a:spcBef>
              <a:spcAft>
                <a:spcPct val="0"/>
              </a:spcAft>
              <a:buClrTx/>
              <a:buSzTx/>
              <a:buFont typeface="Arial" pitchFamily="34" charset="0"/>
              <a:buChar char="•"/>
              <a:tabLst/>
            </a:pPr>
            <a:r>
              <a:rPr lang="en-GB" dirty="0" smtClean="0">
                <a:latin typeface="Baskerville Old Face" pitchFamily="18" charset="0"/>
                <a:ea typeface="ＭＳ Ｐゴシック" pitchFamily="1" charset="-128"/>
              </a:rPr>
              <a:t>What information is summarised</a:t>
            </a:r>
          </a:p>
          <a:p>
            <a:pPr marL="342900" marR="0" indent="-342900" algn="l" defTabSz="914400" rtl="0" eaLnBrk="0" fontAlgn="base" latinLnBrk="0" hangingPunct="0">
              <a:lnSpc>
                <a:spcPct val="100000"/>
              </a:lnSpc>
              <a:spcBef>
                <a:spcPct val="0"/>
              </a:spcBef>
              <a:spcAft>
                <a:spcPct val="0"/>
              </a:spcAft>
              <a:buClrTx/>
              <a:buSzTx/>
              <a:buFont typeface="Arial" pitchFamily="34" charset="0"/>
              <a:buChar char="•"/>
              <a:tabLst/>
            </a:pPr>
            <a:r>
              <a:rPr lang="en-GB" dirty="0" smtClean="0">
                <a:latin typeface="Baskerville Old Face" pitchFamily="18" charset="0"/>
                <a:ea typeface="ＭＳ Ｐゴシック" pitchFamily="1" charset="-128"/>
              </a:rPr>
              <a:t>How information is summarised</a:t>
            </a:r>
          </a:p>
          <a:p>
            <a:pPr marR="0" algn="l" defTabSz="914400" rtl="0" eaLnBrk="0" fontAlgn="base" latinLnBrk="0" hangingPunct="0">
              <a:lnSpc>
                <a:spcPct val="100000"/>
              </a:lnSpc>
              <a:spcBef>
                <a:spcPct val="0"/>
              </a:spcBef>
              <a:spcAft>
                <a:spcPct val="0"/>
              </a:spcAft>
              <a:buClrTx/>
              <a:buSzTx/>
              <a:tabLst/>
            </a:pPr>
            <a:endParaRPr lang="en-GB" dirty="0" smtClean="0">
              <a:latin typeface="Baskerville Old Face" pitchFamily="18" charset="0"/>
              <a:ea typeface="ＭＳ Ｐゴシック" pitchFamily="1" charset="-128"/>
            </a:endParaRPr>
          </a:p>
        </p:txBody>
      </p:sp>
      <p:sp>
        <p:nvSpPr>
          <p:cNvPr id="2" name="AutoShape 4"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 name="AutoShape 6"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AutoShape 8"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0072" y="3158176"/>
            <a:ext cx="3675021" cy="275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0617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579968" y="790575"/>
            <a:ext cx="1184620"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Barcelona 34/41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188952" y="1916833"/>
            <a:ext cx="6894085"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3" name="Rectangle 2"/>
          <p:cNvSpPr/>
          <p:nvPr/>
        </p:nvSpPr>
        <p:spPr bwMode="auto">
          <a:xfrm>
            <a:off x="561464" y="1268760"/>
            <a:ext cx="8203124" cy="475252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lang="en-GB" dirty="0" smtClean="0">
                <a:latin typeface="Baskerville Old Face" pitchFamily="18" charset="0"/>
                <a:ea typeface="ＭＳ Ｐゴシック" pitchFamily="1" charset="-128"/>
              </a:rPr>
              <a:t>RC is seen as:</a:t>
            </a:r>
          </a:p>
          <a:p>
            <a:pPr marL="342900" marR="0" indent="-342900" algn="l" defTabSz="914400" rtl="0" eaLnBrk="0" fontAlgn="base" latinLnBrk="0" hangingPunct="0">
              <a:lnSpc>
                <a:spcPct val="100000"/>
              </a:lnSpc>
              <a:spcBef>
                <a:spcPct val="0"/>
              </a:spcBef>
              <a:spcAft>
                <a:spcPct val="0"/>
              </a:spcAft>
              <a:buClrTx/>
              <a:buSzTx/>
              <a:buFont typeface="Arial" pitchFamily="34" charset="0"/>
              <a:buChar char="•"/>
              <a:tabLst/>
            </a:pPr>
            <a:r>
              <a:rPr lang="en-GB" dirty="0" smtClean="0">
                <a:latin typeface="Baskerville Old Face" pitchFamily="18" charset="0"/>
                <a:ea typeface="ＭＳ Ｐゴシック" pitchFamily="1" charset="-128"/>
              </a:rPr>
              <a:t>Broader process</a:t>
            </a:r>
          </a:p>
          <a:p>
            <a:pPr marL="342900" marR="0" indent="-342900" algn="l" defTabSz="914400" rtl="0" eaLnBrk="0" fontAlgn="base" latinLnBrk="0" hangingPunct="0">
              <a:lnSpc>
                <a:spcPct val="100000"/>
              </a:lnSpc>
              <a:spcBef>
                <a:spcPct val="0"/>
              </a:spcBef>
              <a:spcAft>
                <a:spcPct val="0"/>
              </a:spcAft>
              <a:buClrTx/>
              <a:buSzTx/>
              <a:buFont typeface="Arial" pitchFamily="34" charset="0"/>
              <a:buChar char="•"/>
              <a:tabLst/>
            </a:pPr>
            <a:r>
              <a:rPr lang="en-GB" dirty="0" smtClean="0">
                <a:latin typeface="Baskerville Old Face" pitchFamily="18" charset="0"/>
                <a:ea typeface="ＭＳ Ｐゴシック" pitchFamily="1" charset="-128"/>
              </a:rPr>
              <a:t>Interaction of 2 equally important complimentary approaches to gaining knowledge, forming understandings of it &amp; reaching agreement among people</a:t>
            </a:r>
          </a:p>
          <a:p>
            <a:pPr lvl="2"/>
            <a:r>
              <a:rPr lang="en-GB" b="1" dirty="0" smtClean="0">
                <a:latin typeface="Baskerville Old Face" pitchFamily="18" charset="0"/>
                <a:ea typeface="ＭＳ Ｐゴシック" pitchFamily="1" charset="-128"/>
              </a:rPr>
              <a:t>Analysis &amp; Deliberation (A&amp;D)</a:t>
            </a:r>
          </a:p>
          <a:p>
            <a:pPr marL="342900" indent="-342900">
              <a:buFont typeface="Arial" pitchFamily="34" charset="0"/>
              <a:buChar char="•"/>
            </a:pPr>
            <a:r>
              <a:rPr lang="en-GB" dirty="0" smtClean="0">
                <a:latin typeface="Baskerville Old Face" pitchFamily="18" charset="0"/>
                <a:ea typeface="ＭＳ Ｐゴシック" pitchFamily="1" charset="-128"/>
              </a:rPr>
              <a:t>Decision-driven activity directed toward:</a:t>
            </a:r>
          </a:p>
          <a:p>
            <a:pPr marL="800100" lvl="1" indent="-342900">
              <a:buFont typeface="Arial" pitchFamily="34" charset="0"/>
              <a:buChar char="•"/>
            </a:pPr>
            <a:r>
              <a:rPr lang="en-GB" dirty="0" smtClean="0">
                <a:latin typeface="Baskerville Old Face" pitchFamily="18" charset="0"/>
                <a:ea typeface="ＭＳ Ｐゴシック" pitchFamily="1" charset="-128"/>
              </a:rPr>
              <a:t>informing choices; and </a:t>
            </a:r>
          </a:p>
          <a:p>
            <a:pPr marL="800100" lvl="1" indent="-342900">
              <a:buFont typeface="Arial" pitchFamily="34" charset="0"/>
              <a:buChar char="•"/>
            </a:pPr>
            <a:r>
              <a:rPr lang="en-GB" dirty="0" smtClean="0">
                <a:latin typeface="Baskerville Old Face" pitchFamily="18" charset="0"/>
                <a:ea typeface="ＭＳ Ｐゴシック" pitchFamily="1" charset="-128"/>
              </a:rPr>
              <a:t>solving problems</a:t>
            </a:r>
          </a:p>
          <a:p>
            <a:pPr marL="342900" indent="-342900">
              <a:buFont typeface="Arial" pitchFamily="34" charset="0"/>
              <a:buChar char="•"/>
            </a:pPr>
            <a:endParaRPr lang="en-GB" dirty="0" smtClean="0">
              <a:latin typeface="Baskerville Old Face" pitchFamily="18" charset="0"/>
              <a:ea typeface="ＭＳ Ｐゴシック" pitchFamily="1" charset="-128"/>
            </a:endParaRPr>
          </a:p>
          <a:p>
            <a:pPr marL="342900" indent="-342900">
              <a:buFont typeface="Arial" pitchFamily="34" charset="0"/>
              <a:buChar char="•"/>
            </a:pPr>
            <a:r>
              <a:rPr lang="en-GB" dirty="0" smtClean="0">
                <a:latin typeface="Baskerville Old Face" pitchFamily="18" charset="0"/>
                <a:ea typeface="ＭＳ Ｐゴシック" pitchFamily="1" charset="-128"/>
              </a:rPr>
              <a:t>Not only the end  of the analytical process</a:t>
            </a:r>
            <a:br>
              <a:rPr lang="en-GB" dirty="0" smtClean="0">
                <a:latin typeface="Baskerville Old Face" pitchFamily="18" charset="0"/>
                <a:ea typeface="ＭＳ Ｐゴシック" pitchFamily="1" charset="-128"/>
              </a:rPr>
            </a:br>
            <a:r>
              <a:rPr lang="en-GB" dirty="0" smtClean="0">
                <a:latin typeface="Baskerville Old Face" pitchFamily="18" charset="0"/>
                <a:ea typeface="ＭＳ Ｐゴシック" pitchFamily="1" charset="-128"/>
              </a:rPr>
              <a:t>but an important shaper of it </a:t>
            </a:r>
          </a:p>
          <a:p>
            <a:pPr algn="r"/>
            <a:r>
              <a:rPr lang="en-GB" b="1" i="1" dirty="0">
                <a:solidFill>
                  <a:srgbClr val="9A1D2B"/>
                </a:solidFill>
                <a:latin typeface="Baskerville Old Face" pitchFamily="18" charset="0"/>
                <a:ea typeface="ＭＳ Ｐゴシック" pitchFamily="1" charset="-128"/>
              </a:rPr>
              <a:t>T</a:t>
            </a:r>
            <a:r>
              <a:rPr lang="en-GB" b="1" i="1" dirty="0" smtClean="0">
                <a:solidFill>
                  <a:srgbClr val="9A1D2B"/>
                </a:solidFill>
                <a:latin typeface="Baskerville Old Face" pitchFamily="18" charset="0"/>
                <a:ea typeface="ＭＳ Ｐゴシック" pitchFamily="1" charset="-128"/>
              </a:rPr>
              <a:t>he tail that wags the whole dog!</a:t>
            </a:r>
          </a:p>
        </p:txBody>
      </p:sp>
      <p:sp>
        <p:nvSpPr>
          <p:cNvPr id="2" name="AutoShape 4"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 name="AutoShape 6"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AutoShape 8"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0998" y="2852936"/>
            <a:ext cx="2697941"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412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579968" y="790575"/>
            <a:ext cx="1184620"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648897" y="558800"/>
            <a:ext cx="111569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Barcelona 35/41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188952" y="1916833"/>
            <a:ext cx="6894085"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3" name="Rectangle 2"/>
          <p:cNvSpPr/>
          <p:nvPr/>
        </p:nvSpPr>
        <p:spPr bwMode="auto">
          <a:xfrm>
            <a:off x="561464" y="1503267"/>
            <a:ext cx="8203124" cy="449953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lang="en-GB" dirty="0" smtClean="0">
                <a:latin typeface="Baskerville Old Face" pitchFamily="18" charset="0"/>
                <a:ea typeface="ＭＳ Ｐゴシック" pitchFamily="1" charset="-128"/>
              </a:rPr>
              <a:t>RC requires:</a:t>
            </a:r>
          </a:p>
          <a:p>
            <a:pPr marL="342900" marR="0" indent="-342900" algn="l" defTabSz="914400" rtl="0" eaLnBrk="0" fontAlgn="base" latinLnBrk="0" hangingPunct="0">
              <a:lnSpc>
                <a:spcPct val="100000"/>
              </a:lnSpc>
              <a:spcBef>
                <a:spcPct val="0"/>
              </a:spcBef>
              <a:spcAft>
                <a:spcPct val="0"/>
              </a:spcAft>
              <a:buClrTx/>
              <a:buSzTx/>
              <a:buFont typeface="Arial" pitchFamily="34" charset="0"/>
              <a:buChar char="•"/>
              <a:tabLst/>
            </a:pPr>
            <a:r>
              <a:rPr lang="en-GB" dirty="0" smtClean="0">
                <a:latin typeface="Baskerville Old Face" pitchFamily="18" charset="0"/>
                <a:ea typeface="ＭＳ Ｐゴシック" pitchFamily="1" charset="-128"/>
              </a:rPr>
              <a:t>Broader understanding of consequences to interested &amp; affected people (IAP)</a:t>
            </a:r>
          </a:p>
          <a:p>
            <a:pPr marL="342900" marR="0" indent="-342900" algn="l" defTabSz="914400" rtl="0" eaLnBrk="0" fontAlgn="base" latinLnBrk="0" hangingPunct="0">
              <a:lnSpc>
                <a:spcPct val="100000"/>
              </a:lnSpc>
              <a:spcBef>
                <a:spcPct val="0"/>
              </a:spcBef>
              <a:spcAft>
                <a:spcPct val="0"/>
              </a:spcAft>
              <a:buClrTx/>
              <a:buSzTx/>
              <a:buFont typeface="Arial" pitchFamily="34" charset="0"/>
              <a:buChar char="•"/>
              <a:tabLst/>
            </a:pPr>
            <a:r>
              <a:rPr lang="en-GB" dirty="0" smtClean="0">
                <a:latin typeface="Baskerville Old Face" pitchFamily="18" charset="0"/>
                <a:ea typeface="ＭＳ Ｐゴシック" pitchFamily="1" charset="-128"/>
              </a:rPr>
              <a:t>Input from and participation by full &amp; diverse spectrum of IAP, decision makers, specialists, etc.</a:t>
            </a:r>
          </a:p>
          <a:p>
            <a:pPr marL="342900" marR="0" indent="-342900" algn="l" defTabSz="914400" rtl="0" eaLnBrk="0" fontAlgn="base" latinLnBrk="0" hangingPunct="0">
              <a:lnSpc>
                <a:spcPct val="100000"/>
              </a:lnSpc>
              <a:spcBef>
                <a:spcPct val="0"/>
              </a:spcBef>
              <a:spcAft>
                <a:spcPct val="0"/>
              </a:spcAft>
              <a:buClrTx/>
              <a:buSzTx/>
              <a:buFont typeface="Arial" pitchFamily="34" charset="0"/>
              <a:buChar char="•"/>
              <a:tabLst/>
            </a:pPr>
            <a:r>
              <a:rPr lang="en-GB" dirty="0" smtClean="0">
                <a:latin typeface="Baskerville Old Face" pitchFamily="18" charset="0"/>
                <a:ea typeface="ＭＳ Ｐゴシック" pitchFamily="1" charset="-128"/>
              </a:rPr>
              <a:t>A &amp; D process that is early-starting, explicit, flexible, mutual &amp; recursive (analysis        deliberation) &amp; purposeful</a:t>
            </a:r>
          </a:p>
          <a:p>
            <a:pPr marL="342900" marR="0" indent="-342900" algn="l" defTabSz="914400" rtl="0" eaLnBrk="0" fontAlgn="base" latinLnBrk="0" hangingPunct="0">
              <a:lnSpc>
                <a:spcPct val="100000"/>
              </a:lnSpc>
              <a:spcBef>
                <a:spcPct val="0"/>
              </a:spcBef>
              <a:spcAft>
                <a:spcPct val="0"/>
              </a:spcAft>
              <a:buClrTx/>
              <a:buSzTx/>
              <a:buFont typeface="Arial" pitchFamily="34" charset="0"/>
              <a:buChar char="•"/>
              <a:tabLst/>
            </a:pPr>
            <a:endParaRPr lang="en-GB" dirty="0" smtClean="0">
              <a:latin typeface="Baskerville Old Face" pitchFamily="18" charset="0"/>
              <a:ea typeface="ＭＳ Ｐゴシック" pitchFamily="1" charset="-128"/>
            </a:endParaRPr>
          </a:p>
        </p:txBody>
      </p:sp>
      <p:sp>
        <p:nvSpPr>
          <p:cNvPr id="2" name="AutoShape 4"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 name="AutoShape 6"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AutoShape 8"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65876" y="4221087"/>
            <a:ext cx="2326704" cy="174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bwMode="auto">
          <a:xfrm>
            <a:off x="3178794" y="3969060"/>
            <a:ext cx="52911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035741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774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503025" y="558800"/>
            <a:ext cx="1261564"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Governance 36/41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251520" y="1916832"/>
            <a:ext cx="8965878" cy="2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13" name="Rectangle 2"/>
          <p:cNvSpPr txBox="1">
            <a:spLocks noChangeArrowheads="1"/>
          </p:cNvSpPr>
          <p:nvPr/>
        </p:nvSpPr>
        <p:spPr bwMode="auto">
          <a:xfrm>
            <a:off x="663575" y="1862138"/>
            <a:ext cx="5132561" cy="380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endParaRPr lang="en-US" sz="2000" b="1" dirty="0" smtClean="0">
              <a:solidFill>
                <a:schemeClr val="tx1"/>
              </a:solidFill>
              <a:latin typeface="Bookman Old Style" pitchFamily="18" charset="0"/>
              <a:cs typeface="Aparajita" pitchFamily="34" charset="0"/>
            </a:endParaRPr>
          </a:p>
        </p:txBody>
      </p:sp>
      <p:sp>
        <p:nvSpPr>
          <p:cNvPr id="14" name="Rectangle 2"/>
          <p:cNvSpPr txBox="1">
            <a:spLocks noChangeArrowheads="1"/>
          </p:cNvSpPr>
          <p:nvPr/>
        </p:nvSpPr>
        <p:spPr bwMode="auto">
          <a:xfrm>
            <a:off x="815975" y="2014538"/>
            <a:ext cx="5132561" cy="380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endParaRPr lang="en-US" sz="2000" b="1" dirty="0" smtClean="0">
              <a:solidFill>
                <a:schemeClr val="tx1"/>
              </a:solidFill>
              <a:latin typeface="Bookman Old Style" pitchFamily="18" charset="0"/>
              <a:cs typeface="Aparajita" pitchFamily="34"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263012"/>
            <a:ext cx="8657084" cy="547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93205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503025" y="558800"/>
            <a:ext cx="1261564"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Governance 37/41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251520" y="1916832"/>
            <a:ext cx="8965878" cy="2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13" name="Rectangle 2"/>
          <p:cNvSpPr txBox="1">
            <a:spLocks noChangeArrowheads="1"/>
          </p:cNvSpPr>
          <p:nvPr/>
        </p:nvSpPr>
        <p:spPr bwMode="auto">
          <a:xfrm>
            <a:off x="663575" y="1862138"/>
            <a:ext cx="5132561" cy="380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endParaRPr lang="en-US" sz="2000" b="1" dirty="0" smtClean="0">
              <a:solidFill>
                <a:schemeClr val="tx1"/>
              </a:solidFill>
              <a:latin typeface="Bookman Old Style" pitchFamily="18" charset="0"/>
              <a:cs typeface="Aparajita" pitchFamily="34" charset="0"/>
            </a:endParaRPr>
          </a:p>
        </p:txBody>
      </p:sp>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6057" y="1709738"/>
            <a:ext cx="1546282" cy="1718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1290650"/>
            <a:ext cx="6797129" cy="481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77680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503025" y="558800"/>
            <a:ext cx="1261564"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Governance 38/41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251520" y="1916832"/>
            <a:ext cx="8965878" cy="2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13" name="Rectangle 2"/>
          <p:cNvSpPr txBox="1">
            <a:spLocks noChangeArrowheads="1"/>
          </p:cNvSpPr>
          <p:nvPr/>
        </p:nvSpPr>
        <p:spPr bwMode="auto">
          <a:xfrm>
            <a:off x="663575" y="1862138"/>
            <a:ext cx="5132561" cy="380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endParaRPr lang="en-US" sz="2000" b="1" dirty="0" smtClean="0">
              <a:solidFill>
                <a:schemeClr val="tx1"/>
              </a:solidFill>
              <a:latin typeface="Bookman Old Style" pitchFamily="18" charset="0"/>
              <a:cs typeface="Aparajita" pitchFamily="34" charset="0"/>
            </a:endParaRPr>
          </a:p>
        </p:txBody>
      </p:sp>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9478" y="1268760"/>
            <a:ext cx="1215110" cy="1350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1268760"/>
            <a:ext cx="6768752" cy="478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77873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503025" y="558800"/>
            <a:ext cx="1261564"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Governance 39/41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251520" y="1916832"/>
            <a:ext cx="8965878" cy="2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13" name="Rectangle 2"/>
          <p:cNvSpPr txBox="1">
            <a:spLocks noChangeArrowheads="1"/>
          </p:cNvSpPr>
          <p:nvPr/>
        </p:nvSpPr>
        <p:spPr bwMode="auto">
          <a:xfrm>
            <a:off x="663575" y="1862138"/>
            <a:ext cx="5132561" cy="380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endParaRPr lang="en-US" sz="2000" b="1" dirty="0" smtClean="0">
              <a:solidFill>
                <a:schemeClr val="tx1"/>
              </a:solidFill>
              <a:latin typeface="Bookman Old Style" pitchFamily="18" charset="0"/>
              <a:cs typeface="Aparajita" pitchFamily="34" charset="0"/>
            </a:endParaRPr>
          </a:p>
        </p:txBody>
      </p:sp>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6057" y="1709738"/>
            <a:ext cx="1546282" cy="1718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3" y="1357978"/>
            <a:ext cx="6624737" cy="463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7480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579968" y="790575"/>
            <a:ext cx="1184620"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733857" y="558800"/>
            <a:ext cx="103073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Barcelona 4/41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188952" y="1916833"/>
            <a:ext cx="6894085"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3" name="Rectangle 2"/>
          <p:cNvSpPr/>
          <p:nvPr/>
        </p:nvSpPr>
        <p:spPr bwMode="auto">
          <a:xfrm>
            <a:off x="6732240" y="1412776"/>
            <a:ext cx="2304256" cy="36004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3600" dirty="0" smtClean="0">
                <a:latin typeface="Baskerville Old Face" pitchFamily="18" charset="0"/>
                <a:ea typeface="ＭＳ Ｐゴシック" pitchFamily="1" charset="-128"/>
              </a:rPr>
              <a:t>We can make many cosmetic  &amp; other changes to it but …</a:t>
            </a:r>
            <a:endParaRPr kumimoji="0" lang="en-GB" sz="3600" b="0" i="0" u="none" strike="noStrike" cap="none" normalizeH="0" baseline="0" dirty="0" smtClean="0">
              <a:ln>
                <a:noFill/>
              </a:ln>
              <a:solidFill>
                <a:schemeClr val="tx1"/>
              </a:solidFill>
              <a:effectLst/>
              <a:latin typeface="Baskerville Old Face" pitchFamily="18" charset="0"/>
              <a:ea typeface="ＭＳ Ｐゴシック" pitchFamily="1" charset="-128"/>
            </a:endParaRPr>
          </a:p>
        </p:txBody>
      </p:sp>
      <p:pic>
        <p:nvPicPr>
          <p:cNvPr id="4" name="Picture 2" descr="https://encrypted-tbn2.gstatic.com/images?q=tbn:ANd9GcTBibAvL5wBynPhdOU25St17LhW1hg4MVDi_YGQrxiRA0_cs3E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952" y="1412776"/>
            <a:ext cx="6399272" cy="31695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5506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503025" y="558800"/>
            <a:ext cx="1261564"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Governance 40/41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251520" y="1916832"/>
            <a:ext cx="8965878" cy="2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13" name="Rectangle 2"/>
          <p:cNvSpPr txBox="1">
            <a:spLocks noChangeArrowheads="1"/>
          </p:cNvSpPr>
          <p:nvPr/>
        </p:nvSpPr>
        <p:spPr bwMode="auto">
          <a:xfrm>
            <a:off x="663575" y="1862138"/>
            <a:ext cx="5132561" cy="380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endParaRPr lang="en-US" sz="2000" b="1" dirty="0" smtClean="0">
              <a:solidFill>
                <a:schemeClr val="tx1"/>
              </a:solidFill>
              <a:latin typeface="Bookman Old Style" pitchFamily="18" charset="0"/>
              <a:cs typeface="Aparajita" pitchFamily="34" charset="0"/>
            </a:endParaRPr>
          </a:p>
        </p:txBody>
      </p:sp>
      <p:pic>
        <p:nvPicPr>
          <p:cNvPr id="5124" name="Picture 4" descr="E:\Montserrat 4 05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38791" y="1628800"/>
            <a:ext cx="1632182" cy="122413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529" y="1305496"/>
            <a:ext cx="6958512" cy="468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87594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579968" y="790575"/>
            <a:ext cx="1184620"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503025" y="558800"/>
            <a:ext cx="1261564"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Governance 41/41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251520" y="1916832"/>
            <a:ext cx="8965878" cy="2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13" name="Rectangle 2"/>
          <p:cNvSpPr txBox="1">
            <a:spLocks noChangeArrowheads="1"/>
          </p:cNvSpPr>
          <p:nvPr/>
        </p:nvSpPr>
        <p:spPr bwMode="auto">
          <a:xfrm>
            <a:off x="589411" y="2780928"/>
            <a:ext cx="5132561" cy="2826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4000" b="1" dirty="0" smtClean="0">
                <a:solidFill>
                  <a:schemeClr val="tx1"/>
                </a:solidFill>
                <a:latin typeface="Bookman Old Style" pitchFamily="18" charset="0"/>
                <a:cs typeface="Aparajita" pitchFamily="34" charset="0"/>
              </a:rPr>
              <a:t>Questions</a:t>
            </a:r>
          </a:p>
        </p:txBody>
      </p:sp>
      <p:pic>
        <p:nvPicPr>
          <p:cNvPr id="5124" name="Picture 4" descr="E:\Montserrat 4 05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7601" y="1625589"/>
            <a:ext cx="5476893" cy="410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0102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579968" y="790575"/>
            <a:ext cx="1184620"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733857" y="558800"/>
            <a:ext cx="103073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Barcelona 5/41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188952" y="1916833"/>
            <a:ext cx="6894085"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3" name="Rectangle 2"/>
          <p:cNvSpPr/>
          <p:nvPr/>
        </p:nvSpPr>
        <p:spPr bwMode="auto">
          <a:xfrm>
            <a:off x="6372200" y="1432888"/>
            <a:ext cx="2520280" cy="427711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3600" dirty="0" smtClean="0">
                <a:latin typeface="Baskerville Old Face" pitchFamily="18" charset="0"/>
                <a:ea typeface="ＭＳ Ｐゴシック" pitchFamily="1" charset="-128"/>
              </a:rPr>
              <a:t>Is </a:t>
            </a:r>
            <a:r>
              <a:rPr lang="en-GB" sz="3600" baseline="0" dirty="0" smtClean="0">
                <a:latin typeface="Baskerville Old Face" pitchFamily="18" charset="0"/>
                <a:ea typeface="ＭＳ Ｐゴシック" pitchFamily="1" charset="-128"/>
              </a:rPr>
              <a:t>it fit for purpose in</a:t>
            </a:r>
            <a:r>
              <a:rPr lang="en-GB" sz="3600" dirty="0" smtClean="0">
                <a:latin typeface="Baskerville Old Face" pitchFamily="18" charset="0"/>
                <a:ea typeface="ＭＳ Ｐゴシック" pitchFamily="1" charset="-128"/>
              </a:rPr>
              <a:t> 2014?</a:t>
            </a: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338" y="1432887"/>
            <a:ext cx="5702821" cy="4277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60510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579968" y="790575"/>
            <a:ext cx="1184620"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733857" y="558800"/>
            <a:ext cx="103073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Barcelona 6/41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188952" y="1916833"/>
            <a:ext cx="6894085"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3" name="Rectangle 2"/>
          <p:cNvSpPr/>
          <p:nvPr/>
        </p:nvSpPr>
        <p:spPr bwMode="auto">
          <a:xfrm>
            <a:off x="6012160" y="1563129"/>
            <a:ext cx="2592288" cy="4116122"/>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3600" dirty="0" smtClean="0">
                <a:latin typeface="Baskerville Old Face" pitchFamily="18" charset="0"/>
                <a:ea typeface="ＭＳ Ｐゴシック" pitchFamily="1" charset="-128"/>
              </a:rPr>
              <a:t>Should we try a new model in the near future?</a:t>
            </a:r>
            <a:endParaRPr kumimoji="0" lang="en-GB" sz="3600" b="0" i="0" u="none" strike="noStrike" cap="none" normalizeH="0" baseline="0" dirty="0" smtClean="0">
              <a:ln>
                <a:noFill/>
              </a:ln>
              <a:solidFill>
                <a:schemeClr val="tx1"/>
              </a:solidFill>
              <a:effectLst/>
              <a:latin typeface="Baskerville Old Face" pitchFamily="18" charset="0"/>
              <a:ea typeface="ＭＳ Ｐゴシック" pitchFamily="1" charset="-128"/>
            </a:endParaRPr>
          </a:p>
        </p:txBody>
      </p:sp>
      <p:sp>
        <p:nvSpPr>
          <p:cNvPr id="2" name="AutoShape 4"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 name="AutoShape 6"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AutoShape 8"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7975" y="1563129"/>
            <a:ext cx="5488161" cy="411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14289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579968" y="790575"/>
            <a:ext cx="1184620"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733857" y="558800"/>
            <a:ext cx="103073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Barcelona 7/41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188952" y="1916833"/>
            <a:ext cx="6894085"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3" name="Rectangle 2"/>
          <p:cNvSpPr/>
          <p:nvPr/>
        </p:nvSpPr>
        <p:spPr bwMode="auto">
          <a:xfrm>
            <a:off x="454771" y="1431099"/>
            <a:ext cx="3806825" cy="3447452"/>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3600" dirty="0" smtClean="0">
                <a:latin typeface="Baskerville Old Face" pitchFamily="18" charset="0"/>
                <a:ea typeface="ＭＳ Ｐゴシック" pitchFamily="1" charset="-128"/>
              </a:rPr>
              <a:t>If yes, what features should we look for</a:t>
            </a:r>
          </a:p>
          <a:p>
            <a:pPr marL="0" marR="0" indent="0" algn="l" defTabSz="914400" rtl="0" eaLnBrk="0" fontAlgn="base" latinLnBrk="0" hangingPunct="0">
              <a:lnSpc>
                <a:spcPct val="100000"/>
              </a:lnSpc>
              <a:spcBef>
                <a:spcPct val="0"/>
              </a:spcBef>
              <a:spcAft>
                <a:spcPct val="0"/>
              </a:spcAft>
              <a:buClrTx/>
              <a:buSzTx/>
              <a:buFontTx/>
              <a:buNone/>
              <a:tabLst/>
            </a:pPr>
            <a:r>
              <a:rPr lang="en-GB" sz="3600" dirty="0">
                <a:latin typeface="Baskerville Old Face" pitchFamily="18" charset="0"/>
                <a:ea typeface="ＭＳ Ｐゴシック" pitchFamily="1" charset="-128"/>
              </a:rPr>
              <a:t>a</a:t>
            </a:r>
            <a:r>
              <a:rPr lang="en-GB" sz="3600" dirty="0" smtClean="0">
                <a:latin typeface="Baskerville Old Face" pitchFamily="18" charset="0"/>
                <a:ea typeface="ＭＳ Ｐゴシック" pitchFamily="1" charset="-128"/>
              </a:rPr>
              <a:t>nd why?</a:t>
            </a:r>
            <a:endParaRPr kumimoji="0" lang="en-GB" sz="3600" b="0" i="0" u="none" strike="noStrike" cap="none" normalizeH="0" baseline="0" dirty="0" smtClean="0">
              <a:ln>
                <a:noFill/>
              </a:ln>
              <a:solidFill>
                <a:schemeClr val="tx1"/>
              </a:solidFill>
              <a:effectLst/>
              <a:latin typeface="Baskerville Old Face" pitchFamily="18" charset="0"/>
              <a:ea typeface="ＭＳ Ｐゴシック" pitchFamily="1" charset="-128"/>
            </a:endParaRPr>
          </a:p>
        </p:txBody>
      </p:sp>
      <p:sp>
        <p:nvSpPr>
          <p:cNvPr id="2" name="AutoShape 4"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 name="AutoShape 6"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AutoShape 8" descr="data:image/jpeg;base64,/9j/4AAQSkZJRgABAQAAAQABAAD/2wCEAAkGBxQSEhQUEhQUFhUWFxkYGBgXGBcXGhgYFhgYGBUYFxcYHyggGBwmHRgXITEiJSkrLjAuFx8zODMsNygtLisBCgoKDg0OFxAQFywcHBwsLCwsLCwsLCwsLCwsLCwsLCwsLCwsLCwsLCwsLCwsLCwsLCwsLCwsLCwsLCwsLCwsLP/AABEIAL0BCwMBIgACEQEDEQH/xAAcAAABBQEBAQAAAAAAAAAAAAAFAAIDBAYBBwj/xABIEAACAQIEAwUEBgcFBgcBAAABAgMAEQQSITEFE0EGIlFhcTKBkaEHFCNCscEzUmJywtHwFUOCk7JTY4OSouEkVISzw9LxNP/EABgBAQEBAQEAAAAAAAAAAAAAAAABAgME/8QAHREBAQEAAgMBAQAAAAAAAAAAAAERAiEDEjFRQf/aAAwDAQACEQMRAD8A8PrtTNhSAG0ynQHa/jYHUgG4va1xvUcqgMQGDAbMLgHzGYA/EVpBns9xBVdUkcx2YGOZTZoXHssD4Xr2Dh3F5Xkz2VeIRKOag0ix0H66/teY1VvIkHweAXYW8R+NbzC8RIVIpTymjJbDS370bZipTxMdrAg7g+VB7FjeFYbieGEiC4a+4syMNGRh0YHQivFe2HZBsMTpoK1HZjtv9WnMrjKGIXFxDUXGgxEY6kDe3tL4kC3pParg8eLgzIQwZcysNQwIuCD1BFRXgGEwhnjeVMNLM5tzWjjMnLZbF2bL7Icd6+1yw2U3k/sKacn6vw2Qi+bvJKvckJEZ0cA7GxGnrV6FZcFiJERlTmqUJaNJApvdGyuCLjUX3Ac1nuN8SaRgXmaZ1uM3L5ZF976A76Dw1qWdsZdbzsX2axkDz87B4mGOSI2EMbSd+9lQ5ySFIJN79BrrWa7YPLHEsMyYmFgoOR8yxsGe62VzewsRsQCulhagPDeK5T9rJiCv+7kynrsWBqfiOOLxvypJDGQoZZmjaQ6hu6faK3AOlrXPncnr3oFU8eEcsFAuTa2o61CtX8JiDGSct75Tpptt08xRurnAIZ45QUIjZ1KgswW4zZGFztqDf0q/2hkxCMC2IBdQP0efQagd/KL6G2h1qpwrFKrLeMHKrAXdhYls4ay2vbUZet6scRxfPP2aMtkdSt739kDLfU69N6sZ3s3HTzSQ6SSMcoZrxRRZgeolVs8243F/hQ3h3F5YlKIxsTe120PiACLH+QrQ9m8ZdeUkMrTRhgcskSFgWfN7cTEKBlvv7tK1fCGiKP8AWUnzBmIBxZl+6CdYXUWsTYW6UXXnT9o5eW8RKMjZvu5T9owdtVIv3vG9HZOGwnCwzRYZpXJymNzKVAvJ9+LJnLE5rdNBm6UW4vjYi7K0ETo2a/dvIqF7AqWJzNv1Xca3oVwrEcMhW55kkwNxzIFYK5AFivMs6qb6dd9NwDI+Lx4R50lwhizwssYbD2fvABGIlkOW5Bu3e1QW60J4NwdsU5EcTuzCSU25YAjuVQ94raz3v3rWtpRLh3GVjeZl+rcx7ZDJhogi3YBgFcEpYHSwIsDfQWqxgJwkkk4lw7vYZRH9XQAF8zZUngsAM1u6q6q3SoOYTsPikjcSPhYldMp5uKwyZWDXB9pri1/1T3vLW9wL6OYZA3N4jExUXePBo2LYrcZbGPqT5dOtGMVwnEcmSRsYUWaLLK4SaROUczWYx4MBUAY65gNTtewwWL44IVaCDKycsxGVZMWvNBsS2RpFAF9lyAeINJVQ8T4aiO/KhxbRaGN5BkJUoGDMAhBBuWFiO6RV2Pg7STRRRYLvtYhHxAPMDIWW7XUKLC+lraA7i43A8XESC2GwzkH2pEdyb62N3y9NrdPW8z9o5RlHKw2UOZchw0OUs4ffuksoDkKpNhZdNKGKTzBHI5QjdGOqM91IY7EsbkG1jfp76mxHF5WJH1idg/6Quzd7UgZgGOYZQo19NhQ2GTKwawNujC4PqKKScWR7M+Gw+2XuB0v7PeIVwL2B6Wux9wxb4XhnGUjElcyqfs5VDgBzpZ5E10zAa7ja9X+EQmX6sGZrc2Icy92UZkvZ9eWQL/3kYFrm1tM7iYXcB7plC3VTMhIQFrKAz5rix7tr7aa6tj5qqkiNYIbhlIDIwN7gg5lOxvVGw7bcCWGCKQYjESEyKv2k0cgGaMm6hSQNVtcttWUXhRcSPzEARM5L5hmuQAqlQQWJOmttDrTcRxjETWWbETuo1AeR3AKqQLBjobae+r/CsSxwmLU3IvCTqds+XYMATfLuG26bgA+MwmRygZXsbBkuVbwK3AJHurQ8KXHCMIisIrlAOWBmJchwGyjMwJPtHpbpaq+GDzORErhFWJXbvnJkX7yormxKX9knujzrRdnomxWGmVZ5pCub7CIupKOxsHf6syXY3tdgNr2toGAxAbM2b2rm9/G+t/fUdS4mIqzKQVsSLHUixIsSN9rX8qiqKsNOzhVZjZb5QScqhiSQo+6Lm+lGsP2Oxciq8MazK2xjYMTa9xlNiTptauIsL4sdwMr2AWwiXMVFsqxKwOtu6BrcaakU/hPaOfAl1iNhmuAeh3UjwOg+Aq6BEAEUhWeJ7qbFSShVgwJzKRc6AjLdTruLUZxfEoZpUMZkBY2IZTYlnJBJ5x6kbC2mx6+rce+o8agVpgIsQUBSdQMwuLhXt7aeRtbWxrxfFcPfCYkxygBkubjUNZSVZT1B6UTD5nfIsgNyABfYgH7rDqPA16Z9DXba3/gZz3TcwE9OrRem5HvHhXlWCm+4xsrDKx8Bpr7rX91RMSkhaMtZGurWIIse43kdjVHs30l8MUHOOt68ymjiEZlkD94W7mzSgghZe8O4wF7jW4NFeIdsZMThuXJqwGh6+frQDDYsZCr3KN7QGh9QehFMKEsfQeWv51Pg51R1Z1zqpBy3sDbodDpWnwXY2OYB4cZAU+8spaFx5XCuvv8AlUv9gRhssGHGKO1xPI8YPqsMV/cxqYAnF+NiScyRIIo79yNRYILWsLHXTTU05eKxZSHjz3Ubs4yldABlNiLe4XNq1Q4DLAuabD8MwoPWbmufckrvf3Cq8XHYYtUJlbxjw2Dwkfpn5bSMPPSqmBDcdw5aFVw1kQWYB3YsxJu632uLaeVFsFxzECaOTD4HuIAAohkYNa2rnUtcgGq+J7YTE91lQeBnxUn8eX4Cg+K4i0pvI0Mn7xk/M07S8ZZglNBi2mlf6vMod+YLIIcrjNkZWddAMx2t19apcYwmJncPOYs+UL3p8Mmi7aZhV7hXEcLGB9Y4bFINbvHJMfTu823zHpW14BFw3GD7DDYTMN0LWcf4ZhqPMEjzpVkx5zh8AwMZJhJRlILYvDkBVJbKAGO7EnY/jRWX6plTNFhM4kzOxxU75072ZAqLZCbjvDa21eins6U/R4OEeYhib/QwJqVMJJsYcKnrhZF/+QipivIuLphpCTC2GgFzYK2LewLyMAS8Wpysi3/3V+pp/CMauHbNzMJJ3MlpBi7WzFjfIqk3J69BavYo+z7v1w1vBYcvzJNMxXZJNbiX1WOAj3WBI94FMHnWM7VxzQmOQYcE2UvFLj1OQfctIHGXcW2sTQjDYjBIytyomKkmzSTsDe9gVMFrAH10Fb/GdlIjsZT6LD+SUNxPZ+MKVEW5vmKxlrad0My3A0vpr50wxjMdPhXzkJErMSQVeUBbjugIIQLD52odPDBZcj9772YsQe6nsgRgjv8AMPoVG4JJ/ifAEBJyuu+gK23v1Hu91BpsAg/X+X5UwcRcPmW5ugUXtmDF8upBK2tn2v0PjrT4EgAW5a9++UZBZe77Gc+17ep/Z870ZYFH61IYQkXF7UwabC8YiTl2mxwyrlJE8QsBZlVBfurnzH4eJp2DxWDR0dZMaCpVrgYZmBTaxudrKR6e+so2HNMMdMo2+LxOBlVVefiV75pC0cTBmKsCQFsc3e3JN9R51CkPD0Dxpi8SqSWz58Pc932SuVt7kjXSzE2va2My1y1TDBySPDszM+Ke7MTdsPmJA1BJzaE6XFHMTjcC4lKzRxsWLIBhmK+8PnJFgDa9rsemlYe1K1XswTMERJJniPtfclQXJIBGROmjW22HlUuIjw8rF2mSMn7kcUmQdO7mN/PXxoNXbVFFH4uLyERR3kFiTzWIXumwzyN1Ub3NUhLdMuUXFze7XO3QnLsOgG1NETKb228Rf5HQ1MuMOUqVS1jrlAI0toRtewv76oJ8P4oyxqAdhb4GqnGsW0pVmNyARfy3t+PxqnhYXkIVAT6fiabOtiR8aqIwbUfTtO/KEZjhNrnM6ByS298256a300oBXLVFGOHYPmI5Xca2/Ef14ihwB2qxw5nRXcGyga36k7KPM/lUnDnez2ky33UOIy4OhBbwsTofGqg32HwOEkdji+YwFsqKwVWPg1xdvQVreNdvSoMHD4o47CzS7hB4LoBm+IHn0wMAdboMqEi7WseXH+tmuTma4AF9jtqCFzO5cWjiFwCdzbfKu7t49B1IoI8azPIWdy72u0jkmwv/ADIAA8RUKopW4QkA2LuSq3Ovsg7+QPhp4wz4pToAct7m57zkbXtoBvoNr7nepEM2LkSKNSxNljjQaD0H4k00TwRw/elQeSxZ/wAbGrqwYQ7zP/kqPwqPEcFigbJLJdxcNltlBtcWJILDfUC3Sq+N4JZDJE2cKAXGl1B66G1v5Gr2mrxwWEAzJipEbpaJyfkbfhQ15RmvmswN1lQFGB6Fl8fMa+tXOzPZdsSrSu6wwJYNI3idgo3Y9ABuffZ8uEwmbIpmGpAcgdLalc2g3+G1JLS2QX4b2zxwsi4giX7mYK0cw/Vuw7j+BBAOxsdSRwf0vYxDlmiiext95DpuDfNY+6sbxLhjQBcxzwyao429R4HxFRzFpQWI+1QDNveRNg9re0NATuQQbaMTMV6rhPpejNs+GcHrlKt87r+FGMN9LGCJs+ZPVW/IEfOvBJSw3BHyqI3oPpePt3wyQXOIh/xED/Vap4uO8Ok9nEYf/DKo/wBLV8wpGSbAEnyF6dySDYgg6b93fa99qivp54cK4ssqG/7Qb4E3oVjOzWHfTmIfeteWSfRVxEBSMMGuAe7NF18y2vu0po+jriw2w0w9J4vyag9BTsNhFbNlVz0u9wPRdqhxvZeA7KfdasGewPGP/LYn3SqfwagX9n4xZChEqOGKEM2U5gbEC5F9fCg2/EeyiDbMP8JrO4zgIGxFBY+M4lDbnzCxsRmY7e+pX4/Ofadj+8q/iRVRzEcLI6VRkwpFaDgmFfElrnKQpZfBsouy+Kki5B2uLdbgXxFSpIDH41QMaOmEVI0rePyFMMp8qgbauV3NXL0EzYpjuzH1YmrOG4c7Fc65VOve7pI37osWa+2gO4r1qPsdhcOM0zpHa/dguG988hMl+hykA66ChXEO1uEwt1wsaBtbsBdiTuS51qKxi9l5AMzKwXxf7Ie5Td2/5RQrHQBTYEe4WHzJJohxftNLOT0HxoKzE761cQ2nIKs8P4bLO2WGKSQjcIpa1+ptsPM1JjuGtDo7Rhv1Q4cj1KXUel6CFpC+VdlBsANhfr5mrIxjIxWOyWJFwFzWBNyJCMw086Ho9iD4G/wrR8O4cHaUixDtGiW6iaS5PkcqMLdNaBrwm0Mbkl8Q6vIdc2Vmsi+OxJ94qnxDiZcWAKxkkcsm4XLbKB4bjT1q32nkviXI0C2At0y6C3wrq8TaRo3kmvIWtI3JjZgotZr5bysQOuu3QXoM4a2XYB+VFjZx+kSIIpFgV5rBGZSdAQpalxHiRWPDyvDDJGZ5VVngiSRxEsd1fINrSg21sSd60fBu1PCyHWTCCLmLkflaBlPQgG1J9GTwGEExLGMnU7C6heihQLD49dqO8A4bfG8uMcuN7go73yoyszKFIGYXQG+403trr+DcN4eTfA8Snw5ObuM+ZLspUko+51013saavYTHQc2eHEJjJWVghY5SMy5SbsSSbab2tcdbj0cvLwvCcZO3CeLlPJeXt1+MX2km5GHwUMXsZXe3i5fITfxCjf8AbPjQ9ZMPLfNAEYgaqx0NxdgD1Iv8aILw6SOAYXiAfDMhPJlcd0ZtWQtsym19D08rF+H7Ozhe/jIFisMzGdimVbAXS1zZQLAgbDap4vJx4y7NXy+O8vlw+TFpNwbEoQL4eSN0NtmZo0kt63B99ZubAsmFhxCkZgTt+qeh+Y9DRPtZxfDLAuDwbZowc8sp3mceyFA0WNfDyXwuaPZ2YSQtCx0N7DwNtR7xqPRq4X67T4D84PIWkbcHvMC2uXukgedqM8QxeDMREUYDckKcwYMZcy99CoyqLZib77WoEg5bHMqvkaxVswB8u6Qeh2I9aJY3isMzLkwkMChWDBDI2YlSFa7sSCDYgD33oG9niil3foBYeev/AGqXg/BZse2IaNo15cbztnbL3I9wLA66i3TTeq3DuDYmVCYYJnW9iyIxW/hmAtV3C9icezf/AMk5A1PdI0G/9Cs2LGghhBTlW2v7JQNlDsq2bPnHsNppp5EXqYzheIB+waYgi9s8mgFtQQxzX1NahOyuNRbNh5Tpc/ZE6ncjNIOvSw61i+NcLxCzODDOBfoslthtkuvwY1mTlna2xDw7ic5a64qWypITaSYarE7qNW1vkNU8Jxh+cJGJYhibk3OpuSSdzXJI5lzHly+yVF1ksC/dY979ksPfQxYyDYggnxFvxrXHf6lXJkVpmDMEUsbsQSBoTsFJNzp765ioI19iaOT0V1OvhmQD50sQiyNdWFzbQjra2mhqvJDlNiR0213Fxt5VQb7McRKObnQIflGw/OgE85Y3qbDyWDEeFh7xaqlVCJrlKlUUqVKlQEeI8amnN5HJ8r6VQtXbU4CriNR2P+j7GcRs0Edor2Mshyxjxt1c+grW9oOzXD+BhPrMcuPxDC4W/Kw6HW2YLdidDob3A6VneD9v8Xh8NHBh3kVUBBF0tcsTcWTN1G5otw/BYniUYblc1XN5JM+aRXUsASGYAAAn1BOvgAHjParF4mJ1uuHw6AWgw6iKMXIABC6tv1NZjAj7WPMARnW4OoIzC4PjWm7TwRQMYIpBIc2aVg2YBvuoCvd03IGaxt3j0zgHfXf2h8bimDnFoQk8yDZZHUe5iK03YNAXiW4u09z/AMOJ8vzc/CgXagWxuKHhiJf/AHGqfsti+XiIj4OPmCv51IpmPnDzOBrd7aan2unjSlwzBgqlXA0uBY+1c9094b9R1ofy/avuvT397+vOnCYgDNdht1utugP5bVUarjfe4TATlzLj8SvdFhrFAdPLQVk1jJ219Dr8N62/G4k/sSDIQxXGtmcX75lw6OpsdrKAhHjGaw7Cg1fY3gSzJLLKJpOWBkw8JyPIbnV5CDy4+6wvYkkHa2us4A6M0mSTF8NMKGRgz/WomVeqvZTmBIupO19RY1hOBcbSOJoJQygvnSaMAyRPax7psJEI+6SNdbg1b4p2jvDy0nlnZrgtJGiAKb3C6s1yWJJBF72I8b0nbU8K+leawWdVlXzFjXcdiuH4m8g+ycXOWRedFe36jG6j9wj0rzRAOhPvFvwv+VWsKua+Y2jQXc+PgoPiT+Z6VMUU4tgiiLLJhlSKQXSSNcysLlQbaZLlTbNa9ri41qguNiSMmOGxZhlldrsDHYsqKoAW4YXvm0NSyYxkJU9xi1mYG6hG3V48pzAd3Sx0BFiaFnK7qqi1zrYkqdd1BAKi3Q3/ACoL8+LKSYhlAucjAkAlSSLlb7HUj0JqTBwLiGMjMqmwzC1rsBZjppqRf1JoXiJrmU+JAHpe/wDDSw+JYkLfQkX+IoPoDsSORgsJFHYNJGsjk/rSpzSWuDsrKoHlQztP9IZwrhLB817MjRW0tuGUW3FZfE8Wm58sEN2kSGIRou7FYoMyoN2bJnNhqcprMy8JxrXeWLEWAAu6yraw9kLlJsNtRQabEfSnIdmkX0XDN/DVKT6SJW3mn/yox/pcVkxO8LZlJRrFdV6MLEd6PwqjLLm3K/AD8FFTTG4H0iSj++lP70SkfOQ1PD9I0m2bDEH/AGmHsPeVBrz1h6fEfyqxw/B/WMRHEmnNkVB5ZmAv7r1dMHO1qRMrSclYJ45jDJEmiEqCWYWNhYgDTT1rMBx4D4mj3aPFCX6xKvsyY2Vl/dN2HyIrO1LVSNJfwA8BTK5SpoVKlSqBUqVKgKx8OsLsbVDKw2UaeNTuzSG7e4DYeg/PenHDWroyHxyMhutXX45MUaMNlRrFlQZQxGgJ6/8A4KrzLVdqmK68pJvsb300/CrPDS0k8QZic0q3ub6swuTfr51VZbaHS1WuGPy3Wa1xEwax2LDVFPiCRqPAGoH9o3zYvEsNjNKfjIf51RhcqQRuNfhTc17k7n+dNqKvcTXvlhs/eHv3+d6pnTSrcMgZChNiNVP4iqjClGzwEXM4DiLf3WPhc+jxPH+JrJMK3v0SSRSpjcHiCeViUjuRurIzZXW/UMyn3VV7b9kDw90EzJlkvy5IySrhbe0h70Z1Gmo8CasqMTaugVfPDifYZXH7JufhVd4Cu4tVDYkLEKouzEADxJ0Aq/iJkTLCDdVN2IuRJIdGa4IOUbD0vbU3KcF4esML4rEXyBQAo7rNnByRox2Zxckj2Ywx3daz/EOLSTEFiFVdFRO6iC97Ko/E3J6kmpaHqLBmzRGy2sba30Ng9jm1BuAfxqPDd0F/AaepqLCyHOvXXUHUW638rXqTGPYKg6an36gH0FqCperGBHeHqPxFVqsYE99fUfjUivUu0n0bYrETySxvh8j5SAzsGAEaDUZLdPGok7DcTRReSQkDQx44KLdLKy6fGtzjcZeSSPmZO6xBsTfKiWFgQet99gaz/Ce1bGZka1wkpUhw6sEQFJFIJAvmOgNri2hBqozGL4HxVN5MaP8A1cb/AISihEv19D3p8Xf9pg/4ymt9ieLgoz8yds0ZuYFTlqFeRQVzLmQ6e0fyrPcUxkhJCT4xcqX70cw9kPqQqHU5N9BvtY0Gc+uY3q059YVb+dVcVxDFd6yugIsSsKox0sRmVA1jrpetHwniTTRNmADB8OM2aQ/pFnvcuzWF1W9vD0p/Hk+rycovdyHdbEG4S+rBdEzZWsCxOguBeiMjLERgRcEf+INri392L0HrS9o582Ewhv7Tzt62ZFB+R+dZqpWipUqVQKlSpUCpUqVBrsBhRluar41gKqx8QIFqp4nF3raGTvXIsq/pFY3U2scmp2NypuPL5imQ2vrci+tjY26gGxt8DRzDI8kiGJpO6LfalZcu4st1tlykC1t7+NqURcNw5mEaxFuYGIYhEUG7FlIcG5b94aC/QVX46VQLHGe4NQR987GT0NrL+yL7k1tsVhkw0MgbQKPt20Bu+0C20zv963sr3f1reb4zEmR2dtydugHQDyA0rIjptO/l+dNqK6DarmYS7m0nidm9fBvxqlSq6D/ZR2ixNiCCyMvpsQfiBWl+k3jPPw+DB9pV19Q0gb+Gs92N7QfVsSsjxGcZHTJfvWYbg2N7WvY1bwsmFxhZMTiBhgGLRty3cd+wZSyElRoDYqfUa3Io9heBDG4yOJjliW8kzfqxR6vr0J0UebCt92mnwMbkw4aBGJuoyghANcxve1t9B6dKD4Th4wufD8Ol+uzYjLmeJSFSNdRGGa1yWszdBy186yXE8NOWbP46nMtjbwN9R189KYqPtBxlsS41blpfIDvdjd3b9tiAT4AKo0UVRwuFaQ2UaDUk6Ko8WY6AVMsSJ7RVj4ZifiE/+1dk4icoVRYD4A2tcDx/aNz50wTuUhWy95juSLX8NDqEHgdT1sNKFs1zc7mkTfeuUCq3gISWBHRl+ZqpR7swwtMp3yow/wALWP8AqpB6F2ziLyNYkECNgQSCM0cZuCPWg3B8EY5JJGN2MclySST9k+5OprSSSwtOvOPdbCQOlgGzOcPAVGU6NoXNr65ayP11g8yHLcR4gd0KAQqMFcBTlF7tsSDluCdzplDi4JCg5kYD5GUhoIlAP1iUWGZk5bb6Abi25oQbXnvEEMYykcqZMrASXDBJO41xazad3bQ3lkxTMvKhkRImVtJcl8pnk1zNcgi6k5TfS+tqfjMfhooWTDmRpJECO2Zwp1u75drmw6kaDzJyq/wMA4Zu6FzOFNi3e5KCzG5Nj9t0sNNqoYyEhbA6G40ABIOpBNuvXx63o5wuPPHAnP5md2yu2ZQqCOMZQH1ABidR00oRxeQJzVBJMRF+8jghtAQyd3Q6W9drGtQUO1K5VwaDYYVWt4GV5JD8QwoDR3tsw+uSqNoxHF/lRJGR8VNAqzVKlSpVAqVKlQKlSpUEpeiEScpCzfpCNB+qD/EflUOCiCjO3+Efn/X5VFipSxtuTWkQwxF2CqLkmvT+yvBWhVACOc651LWtHHrfEPfQKLHIDuQWOgtVDsT2fEYWaZM7ubQw/wC1YWvmttEtwWPXRRvT/pD4/wAkSYSKTPNIb4yUW1bYQLbZVsAQNsoXYEVFZvtlxtZnEMBP1eEkKTe8rn25nvqSx2vrbzJrOUqVB2uV2uUCpUqVQORiCCCQRqCNCCNiKvf2u5/SrHL5yL3v8xSHPvND6VBflxy2+zV4265ZGK26ix1/6jVEmuUqBUqVKgVKlSoFRDgslnYfrRuPgMw/00PqXDSZWDeB+XWkHoPacXjwf7WCwv8A0xCP+GhXCsOS7IijM6SqALC5MUlhrpWmweFGJweCcBiUiaA2F9YZXte37LrQvFcOePXK6kHQ2IPqDXSMs/F2emYKWUoVZUAZWGjFmzk2tlBNib9RRvFdjMPBh1lxWKVJJATGkYBWwYi5P3id9LWvuanwfaDEwm6SuPUK3+sGgn0gcSeadS7ZrxxMdh3miRibDQak7eNZsWLPCZUkUQqb8pTZtswLyPmA6Wz2t/O1SnhxkmhV3YjPGuttFUhVGg2Vb2GwG1qFdhoS0znoIzf3lbfn8K02OUrmcfcikb3iN8vztViPP+J4rmzSy7cyR3t+8xb86rUqVYaKlSpUCpUqVAqVKlQWXnJAB6Cw9BWl7McFUL9axIPLBsiD2pXOyJ+Z6C58iJw2FREMk3sm4Vdix8j0t40bw3HckMc8tmdU5cEf3Vy6M5HmwzMdybDYC2kHeN9oWwKFgR9dmUBbbYaHXKEHS1zlHmWNydfMGYk3OpO5qXF4l5XZ5GLOxuSdyaiAqK5Sp+TxpbUHK4TSJrlAqVa/gf0dYzEAMVES+Mmh/wCXf3GxorjfoteNL/WEJA6Kf56VB53SrX9luykeIbEJI5EkQVkA2YEsHJ66d341Q4lwLlEi21XBn6VW5MPbpURjq+pqGlUwjqRMPenqaq0qv47BLGqnNdz922w8SaqRwlthepgjrop8sDL7QI9RamCg9b+grtWsEkmGm1V7snk1hmHvyr8a9jHaiBge5cedq+TOF40wSpKupRgbXtcfeF+lxcX86974JhRIEObMrhWQ7ZkfVWt5jcdCCOlaRb4j2pwM65hg2lU7MkMjA67hkQg14z28w4OJldUZEJXKrKylV5UVhZgCN+o6V7HisO2FBwxuRCVMfeK/ZOc0Ps7KpDR6/wCxJNYrtDHh3SQYgBTJJGyP9rdFb9JdRbMFIJ1FzcDwsHPoh7Po+HnmlzDMyqun3QG73vNx/go92t4DEmGnaOQM3Ik7vXuozG3jtQbgWLj5SNh5EZcOV0UvcKRYllkUHKbsOovba4rSY1kmVSpHX4NcEfG4oj59pUU7R8FfCTGNwbalD+styPiCCD5ih0MTOwVQWY6AAXJ91YaMpVpsN2Dxrg2i23BI08ja4B8jrUZ7JSxuBiSIl6sBnt6qCNKDO0q0/GeyDQAMHEiEXDLsR40BfD2q4K1KpClNtTBPjsWZGudhoANgPAVAWJtfpoPIU2uigcq0/NbbT+vGo81cvVHSaVICkaDlei9geBLHGcVIAZcpMdxcRgffsdM5O3hvWBwkd2H9adTXpkmMEWCIG5Fj8NB7h+dQGuzPawYlBmsrC4K30BHh+PvozjZsyH0rw3g+PMUtwdCa9L4ZxjMLE1Rl8JizhOIK/wB1iUb91v8AuBWi4/h1fUdaDdsMBmUuu41+FR8O4rzIluelEC8Zg6GvhqP4twaFTNVgpcmkzhadJJVGVixsKo4SXa5q7hu5rXYIMoqtipagMydpbIY2iSVSLWfppupGqnzFBMZh8oVxs4+B6j+vGq1HcLBzMK4+8neH8XyI+FQAhXr30L9q1VGwc7hQl5IWYgABiOZHc7d4hh6t5V5BT1NIPp7tdxDClYZGnhLBhCy8xSWSdlX2b65Xytc7LzPE1i+2mDwkjqRJhUCgC3PVbm93LBDqSdTfc60O7OqmLwDIETPYMulrSIcy3I1tcWPkTWZ7R4ZSFdAcrC+t7i+4N+oOh9Kugng1wmHe8OJw4DKVcZydDY78sltQCLncVPwzG4ZEMbYmE98spzv942scygLoB16a9TXnssNV3Smj0zjWIwOLwckJxEQmjJkgLXHet348xFgHAA1NrhT0rJdiXC4mNvAj50MwsgI2BZfEXuB19R/XWrfATaaw6gkeo1tUHo3De1pidsM5sUNjfTMTqW87k3v51X7TSiVSRrWY7WWlWPEJ7QGVreW351QwHGTazGgnwHGWhDQyd6Inr9w+I8vKhfElAbTY7U/iDBtaGmQ7dKoY1NpE1ylDKVKlWVKuikBSvQdvSFcpUF3AaEHxNvcN/wAh8a0fFcT9la9ZmIeHTT+fzvVrG4q6AVpA7NqDWm4RjCLa1lqIYHEWNSDdHEZlsetZeWF8O7aHlk3vbQevhRTA4gG1F48aFFBknxoPWqcs9HeKctzfIl/HKL0Dmwq9AKopySX0FWMNBbU0liAp7SVRzEy6UOc3qWeS9RRi5FZpE3JstzRXgM2XODsykfK/5U/iGDyxoT1FD4mymqKMq2JHnXBTptzTBWVbf6M+J5JjETo+o9Rv8vwo9x7hlpZIwNHvKmg6kc0f8xDf8Q15ngMUYpEkXdGBHur2XicgnwsWJjFylpABuVtaRPUqWHraqjzbHcOK3/nQeZLV6dxXDIyBksQRcHxB1BrBcSgsTQBwxUgjQirQmylZE8dvA9V9PDy9KryLTYZLEg6qdCPzHmKAzFjQwZfutr6HqKEP3W0rlyjeW4PiOhpsz3qiy8txVZq4rUjTRxhTb06lTBHXbVylWVdJrlKlQKnLvTacKCxhJspN9b1HiHudKjBpMaobUsbVFXRUBTC4or1q79fNAlapBIa0glJib1A0tVeZTS9VE7SVA8lMLUwmpapGrPDY80ijzqrV3hP6QVFaftItwttgKy7NRvj+IIFvnQE1UQy7mmCnSb0ysqcK9I+jnjiiJ4JGAsbpfqG3A9/415tVzhs5SRSKqPUmwkkKNGy9xWOTVfYOqiw2tcr6KKy2PjBJubH0P5CtYcYZIUY7lfw0/KsnxaSgA4nDjx+Rqi+H8L/A1bxE5qq0xq4OjDHLYkC22vxHpVd1t1B9L/yqQyGozUwNBrt6aa6KK7XabXaI/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5976" y="1431099"/>
            <a:ext cx="4596602" cy="3447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2517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557338"/>
            <a:ext cx="8605838" cy="1870075"/>
          </a:xfrm>
        </p:spPr>
        <p:txBody>
          <a:body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a:latin typeface="Arial" pitchFamily="34" charset="0"/>
                <a:cs typeface="Arial" pitchFamily="34" charset="0"/>
              </a:rPr>
              <a:t/>
            </a:r>
            <a:br>
              <a:rPr lang="en-US" sz="2000" i="1" dirty="0">
                <a:latin typeface="Arial" pitchFamily="34" charset="0"/>
                <a:cs typeface="Arial" pitchFamily="34" charset="0"/>
              </a:rPr>
            </a:br>
            <a:endParaRPr lang="en-US" sz="2000" i="1" dirty="0" smtClean="0">
              <a:latin typeface="Arial" pitchFamily="34" charset="0"/>
              <a:cs typeface="Arial" pitchFamily="34" charset="0"/>
            </a:endParaRPr>
          </a:p>
        </p:txBody>
      </p:sp>
      <p:sp>
        <p:nvSpPr>
          <p:cNvPr id="3077" name="Rectangle 7"/>
          <p:cNvSpPr>
            <a:spLocks noChangeArrowheads="1"/>
          </p:cNvSpPr>
          <p:nvPr/>
        </p:nvSpPr>
        <p:spPr bwMode="auto">
          <a:xfrm>
            <a:off x="7579968" y="790575"/>
            <a:ext cx="1184620"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45 Helvetica Light" pitchFamily="1" charset="0"/>
              </a:rPr>
              <a:t>15 January  2014</a:t>
            </a:r>
            <a:endParaRPr lang="en-US" sz="1200" dirty="0">
              <a:solidFill>
                <a:srgbClr val="000000"/>
              </a:solidFill>
              <a:latin typeface="45 Helvetica Light" pitchFamily="1" charset="0"/>
            </a:endParaRPr>
          </a:p>
        </p:txBody>
      </p:sp>
      <p:sp>
        <p:nvSpPr>
          <p:cNvPr id="3078" name="Rectangle 7"/>
          <p:cNvSpPr>
            <a:spLocks noChangeArrowheads="1"/>
          </p:cNvSpPr>
          <p:nvPr/>
        </p:nvSpPr>
        <p:spPr bwMode="auto">
          <a:xfrm>
            <a:off x="7733857" y="558800"/>
            <a:ext cx="103073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sz="1200" dirty="0" smtClean="0">
                <a:solidFill>
                  <a:srgbClr val="000000"/>
                </a:solidFill>
                <a:latin typeface="75 Helvetica Bold" pitchFamily="1" charset="0"/>
              </a:rPr>
              <a:t>Barcelona 8/41</a:t>
            </a:r>
            <a:endParaRPr lang="en-US" sz="1200" dirty="0">
              <a:solidFill>
                <a:srgbClr val="000000"/>
              </a:solidFill>
              <a:latin typeface="75 Helvetica Bold" pitchFamily="1" charset="0"/>
            </a:endParaRPr>
          </a:p>
        </p:txBody>
      </p:sp>
      <p:sp>
        <p:nvSpPr>
          <p:cNvPr id="10" name="Rectangle 2"/>
          <p:cNvSpPr txBox="1">
            <a:spLocks noChangeArrowheads="1"/>
          </p:cNvSpPr>
          <p:nvPr/>
        </p:nvSpPr>
        <p:spPr bwMode="auto">
          <a:xfrm>
            <a:off x="251520" y="1916832"/>
            <a:ext cx="8965878" cy="2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060848"/>
            <a:ext cx="4566434"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511175" y="1709738"/>
            <a:ext cx="5068937" cy="187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r>
              <a:rPr lang="en-US" sz="2000" i="1" dirty="0" smtClean="0">
                <a:latin typeface="Arial" pitchFamily="34" charset="0"/>
                <a:cs typeface="Arial" pitchFamily="34" charset="0"/>
              </a:rPr>
              <a:t/>
            </a:r>
            <a:br>
              <a:rPr lang="en-US" sz="2000" i="1" dirty="0" smtClean="0">
                <a:latin typeface="Arial" pitchFamily="34" charset="0"/>
                <a:cs typeface="Arial" pitchFamily="34" charset="0"/>
              </a:rPr>
            </a:br>
            <a:endParaRPr lang="en-US" sz="2000" i="1" dirty="0" smtClean="0">
              <a:latin typeface="Arial" pitchFamily="34" charset="0"/>
              <a:cs typeface="Arial" pitchFamily="34" charset="0"/>
            </a:endParaRPr>
          </a:p>
        </p:txBody>
      </p:sp>
      <p:sp>
        <p:nvSpPr>
          <p:cNvPr id="13" name="Rectangle 2"/>
          <p:cNvSpPr txBox="1">
            <a:spLocks noChangeArrowheads="1"/>
          </p:cNvSpPr>
          <p:nvPr/>
        </p:nvSpPr>
        <p:spPr bwMode="auto">
          <a:xfrm>
            <a:off x="663575" y="1412776"/>
            <a:ext cx="5924649" cy="425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500">
                <a:solidFill>
                  <a:srgbClr val="9A1D2B"/>
                </a:solidFill>
                <a:latin typeface="+mj-lt"/>
                <a:ea typeface="+mj-ea"/>
                <a:cs typeface="+mj-cs"/>
              </a:defRPr>
            </a:lvl1pPr>
            <a:lvl2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2pPr>
            <a:lvl3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3pPr>
            <a:lvl4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4pPr>
            <a:lvl5pPr algn="l" rtl="0" eaLnBrk="0" fontAlgn="base" hangingPunct="0">
              <a:spcBef>
                <a:spcPct val="0"/>
              </a:spcBef>
              <a:spcAft>
                <a:spcPct val="0"/>
              </a:spcAft>
              <a:defRPr sz="3500">
                <a:solidFill>
                  <a:srgbClr val="9A1D2B"/>
                </a:solidFill>
                <a:latin typeface="75 Helvetica Bold" pitchFamily="1" charset="0"/>
                <a:ea typeface="ＭＳ Ｐゴシック" pitchFamily="1" charset="-128"/>
              </a:defRPr>
            </a:lvl5pPr>
            <a:lvl6pPr marL="457200" algn="l" rtl="0" fontAlgn="base">
              <a:spcBef>
                <a:spcPct val="0"/>
              </a:spcBef>
              <a:spcAft>
                <a:spcPct val="0"/>
              </a:spcAft>
              <a:defRPr sz="3500">
                <a:solidFill>
                  <a:srgbClr val="9A1D2B"/>
                </a:solidFill>
                <a:latin typeface="75 Helvetica Bold" pitchFamily="1" charset="0"/>
                <a:ea typeface="ＭＳ Ｐゴシック" pitchFamily="1" charset="-128"/>
              </a:defRPr>
            </a:lvl6pPr>
            <a:lvl7pPr marL="914400" algn="l" rtl="0" fontAlgn="base">
              <a:spcBef>
                <a:spcPct val="0"/>
              </a:spcBef>
              <a:spcAft>
                <a:spcPct val="0"/>
              </a:spcAft>
              <a:defRPr sz="3500">
                <a:solidFill>
                  <a:srgbClr val="9A1D2B"/>
                </a:solidFill>
                <a:latin typeface="75 Helvetica Bold" pitchFamily="1" charset="0"/>
                <a:ea typeface="ＭＳ Ｐゴシック" pitchFamily="1" charset="-128"/>
              </a:defRPr>
            </a:lvl7pPr>
            <a:lvl8pPr marL="1371600" algn="l" rtl="0" fontAlgn="base">
              <a:spcBef>
                <a:spcPct val="0"/>
              </a:spcBef>
              <a:spcAft>
                <a:spcPct val="0"/>
              </a:spcAft>
              <a:defRPr sz="3500">
                <a:solidFill>
                  <a:srgbClr val="9A1D2B"/>
                </a:solidFill>
                <a:latin typeface="75 Helvetica Bold" pitchFamily="1" charset="0"/>
                <a:ea typeface="ＭＳ Ｐゴシック" pitchFamily="1" charset="-128"/>
              </a:defRPr>
            </a:lvl8pPr>
            <a:lvl9pPr marL="1828800" algn="l" rtl="0" fontAlgn="base">
              <a:spcBef>
                <a:spcPct val="0"/>
              </a:spcBef>
              <a:spcAft>
                <a:spcPct val="0"/>
              </a:spcAft>
              <a:defRPr sz="3500">
                <a:solidFill>
                  <a:srgbClr val="9A1D2B"/>
                </a:solidFill>
                <a:latin typeface="75 Helvetica Bold" pitchFamily="1" charset="0"/>
                <a:ea typeface="ＭＳ Ｐゴシック" pitchFamily="1" charset="-128"/>
              </a:defRPr>
            </a:lvl9pPr>
          </a:lstStyle>
          <a:p>
            <a:pPr eaLnBrk="1" hangingPunct="1"/>
            <a:r>
              <a:rPr lang="en-US" sz="2400" dirty="0" smtClean="0">
                <a:solidFill>
                  <a:schemeClr val="tx1"/>
                </a:solidFill>
                <a:latin typeface="Baskerville Old Face" pitchFamily="18" charset="0"/>
                <a:cs typeface="Arial" pitchFamily="34" charset="0"/>
              </a:rPr>
              <a:t>Current risk governance models</a:t>
            </a:r>
          </a:p>
          <a:p>
            <a:pPr marL="342900" indent="-342900" eaLnBrk="1" hangingPunct="1">
              <a:buFont typeface="Arial" pitchFamily="34" charset="0"/>
              <a:buChar char="•"/>
            </a:pPr>
            <a:r>
              <a:rPr lang="en-US" sz="2400" dirty="0" smtClean="0">
                <a:solidFill>
                  <a:schemeClr val="tx1"/>
                </a:solidFill>
                <a:latin typeface="Baskerville Old Face" pitchFamily="18" charset="0"/>
                <a:cs typeface="Arial" pitchFamily="34" charset="0"/>
              </a:rPr>
              <a:t>Based on 1983 USA National Research Council Report (the Red Book Model)</a:t>
            </a:r>
          </a:p>
          <a:p>
            <a:pPr marL="342900" indent="-342900" eaLnBrk="1" hangingPunct="1">
              <a:buFont typeface="Arial" pitchFamily="34" charset="0"/>
              <a:buChar char="•"/>
            </a:pPr>
            <a:r>
              <a:rPr lang="en-US" sz="2400" dirty="0" smtClean="0">
                <a:solidFill>
                  <a:schemeClr val="tx1"/>
                </a:solidFill>
                <a:latin typeface="Baskerville Old Face" pitchFamily="18" charset="0"/>
                <a:cs typeface="Arial" pitchFamily="34" charset="0"/>
              </a:rPr>
              <a:t>Linear, Sequential, Not-iterative, Non-Deliberative</a:t>
            </a:r>
            <a:endParaRPr lang="en-US" sz="2400" dirty="0">
              <a:solidFill>
                <a:schemeClr val="tx1"/>
              </a:solidFill>
              <a:latin typeface="Baskerville Old Face" pitchFamily="18" charset="0"/>
              <a:cs typeface="Arial" pitchFamily="34" charset="0"/>
            </a:endParaRPr>
          </a:p>
          <a:p>
            <a:pPr marL="800100" lvl="1" indent="-342900" eaLnBrk="1" hangingPunct="1">
              <a:buFont typeface="Arial" pitchFamily="34" charset="0"/>
              <a:buChar char="•"/>
            </a:pPr>
            <a:r>
              <a:rPr lang="en-US" sz="2400" dirty="0" smtClean="0">
                <a:solidFill>
                  <a:schemeClr val="tx1"/>
                </a:solidFill>
                <a:latin typeface="Baskerville Old Face" pitchFamily="18" charset="0"/>
                <a:cs typeface="Arial" pitchFamily="34" charset="0"/>
              </a:rPr>
              <a:t>Starts with Hazard Assessment (value-free)</a:t>
            </a:r>
          </a:p>
          <a:p>
            <a:pPr marL="800100" lvl="1" indent="-342900" eaLnBrk="1" hangingPunct="1">
              <a:buFont typeface="Arial" pitchFamily="34" charset="0"/>
              <a:buChar char="•"/>
            </a:pPr>
            <a:r>
              <a:rPr lang="en-US" sz="2400" dirty="0" smtClean="0">
                <a:solidFill>
                  <a:schemeClr val="tx1"/>
                </a:solidFill>
                <a:latin typeface="Baskerville Old Face" pitchFamily="18" charset="0"/>
                <a:cs typeface="Arial" pitchFamily="34" charset="0"/>
              </a:rPr>
              <a:t>Proceeds to Risk Assessment (context-rich)</a:t>
            </a:r>
          </a:p>
          <a:p>
            <a:pPr marL="800100" lvl="1" indent="-342900" eaLnBrk="1" hangingPunct="1">
              <a:buFont typeface="Arial" pitchFamily="34" charset="0"/>
              <a:buChar char="•"/>
            </a:pPr>
            <a:r>
              <a:rPr lang="en-US" sz="2400" dirty="0" smtClean="0">
                <a:solidFill>
                  <a:schemeClr val="tx1"/>
                </a:solidFill>
                <a:latin typeface="Baskerville Old Face" pitchFamily="18" charset="0"/>
                <a:cs typeface="Arial" pitchFamily="34" charset="0"/>
              </a:rPr>
              <a:t>Proceeds to Risk Management</a:t>
            </a:r>
          </a:p>
          <a:p>
            <a:pPr marL="342900" indent="-342900" eaLnBrk="1" hangingPunct="1">
              <a:buFont typeface="Arial" pitchFamily="34" charset="0"/>
              <a:buChar char="•"/>
            </a:pPr>
            <a:r>
              <a:rPr lang="en-US" sz="2400" dirty="0" smtClean="0">
                <a:solidFill>
                  <a:schemeClr val="tx1"/>
                </a:solidFill>
                <a:latin typeface="Baskerville Old Face" pitchFamily="18" charset="0"/>
                <a:cs typeface="Arial" pitchFamily="34" charset="0"/>
              </a:rPr>
              <a:t>Communication mostly one-way from scientists to risk managers and interested &amp; affected parties</a:t>
            </a:r>
          </a:p>
        </p:txBody>
      </p: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8677" y="1339837"/>
            <a:ext cx="2338331"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54476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Macintosh HD:Users:freelance:Desktop:UoB_PowerpointSlides_v3-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358775" y="1196975"/>
            <a:ext cx="8605838" cy="4824413"/>
          </a:xfrm>
        </p:spPr>
        <p:txBody>
          <a:bodyPr/>
          <a:lstStyle/>
          <a:p>
            <a:pPr eaLnBrk="1" hangingPunct="1"/>
            <a:r>
              <a:rPr lang="en-GB" altLang="en-US" sz="2800" i="1" dirty="0" smtClean="0"/>
              <a:t/>
            </a:r>
            <a:br>
              <a:rPr lang="en-GB" altLang="en-US" sz="2800" i="1" dirty="0" smtClean="0"/>
            </a:br>
            <a:r>
              <a:rPr lang="en-GB" altLang="en-US" sz="2800" i="1" dirty="0" smtClean="0"/>
              <a:t/>
            </a:r>
            <a:br>
              <a:rPr lang="en-GB" altLang="en-US" sz="2800" i="1" dirty="0" smtClean="0"/>
            </a:br>
            <a:r>
              <a:rPr lang="en-GB" altLang="en-US" sz="2800" i="1" dirty="0" smtClean="0"/>
              <a:t/>
            </a:r>
            <a:br>
              <a:rPr lang="en-GB" altLang="en-US" sz="2800" i="1" dirty="0" smtClean="0"/>
            </a:br>
            <a:r>
              <a:rPr lang="en-GB" altLang="en-US" sz="2800" i="1" dirty="0" smtClean="0"/>
              <a:t/>
            </a:r>
            <a:br>
              <a:rPr lang="en-GB" altLang="en-US" sz="2800" i="1" dirty="0" smtClean="0"/>
            </a:br>
            <a:r>
              <a:rPr lang="en-GB" altLang="en-US" sz="2400" b="1" dirty="0" smtClean="0">
                <a:solidFill>
                  <a:schemeClr val="tx1"/>
                </a:solidFill>
                <a:latin typeface="Baskerville Old Face" pitchFamily="18" charset="0"/>
              </a:rPr>
              <a:t>Black Box</a:t>
            </a:r>
            <a:r>
              <a:rPr lang="en-GB" altLang="en-US" sz="2400" i="1" dirty="0" smtClean="0">
                <a:latin typeface="Baskerville Old Face" pitchFamily="18" charset="0"/>
              </a:rPr>
              <a:t/>
            </a:r>
            <a:br>
              <a:rPr lang="en-GB" altLang="en-US" sz="2400" i="1" dirty="0" smtClean="0">
                <a:latin typeface="Baskerville Old Face" pitchFamily="18" charset="0"/>
              </a:rPr>
            </a:br>
            <a:r>
              <a:rPr lang="en-GB" altLang="en-US" sz="2400" i="1" dirty="0" smtClean="0">
                <a:latin typeface="Baskerville Old Face" pitchFamily="18" charset="0"/>
              </a:rPr>
              <a:t/>
            </a:r>
            <a:br>
              <a:rPr lang="en-GB" altLang="en-US" sz="2400" i="1" dirty="0" smtClean="0">
                <a:latin typeface="Baskerville Old Face" pitchFamily="18" charset="0"/>
              </a:rPr>
            </a:br>
            <a:r>
              <a:rPr lang="en-GB" altLang="en-US" sz="2400" i="1" dirty="0" smtClean="0">
                <a:latin typeface="Baskerville Old Face" pitchFamily="18" charset="0"/>
              </a:rPr>
              <a:t>A device, system or object in respect of which we know the inputs and outputs but we do not know (or do not need to know) the internal process or workings (Latour 1987)</a:t>
            </a:r>
            <a:endParaRPr lang="en-US" altLang="en-US" sz="2400" i="1" dirty="0" smtClean="0">
              <a:latin typeface="Baskerville Old Face" pitchFamily="18" charset="0"/>
            </a:endParaRPr>
          </a:p>
        </p:txBody>
      </p:sp>
      <p:sp>
        <p:nvSpPr>
          <p:cNvPr id="3076" name="Rectangle 7"/>
          <p:cNvSpPr>
            <a:spLocks noChangeArrowheads="1"/>
          </p:cNvSpPr>
          <p:nvPr/>
        </p:nvSpPr>
        <p:spPr bwMode="auto">
          <a:xfrm>
            <a:off x="7623249" y="790575"/>
            <a:ext cx="1141339"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a:solidFill>
                  <a:srgbClr val="000000"/>
                </a:solidFill>
                <a:latin typeface="45 Helvetica Light" pitchFamily="1" charset="0"/>
              </a:rPr>
              <a:t>1</a:t>
            </a:r>
            <a:r>
              <a:rPr lang="en-GB" altLang="en-US" sz="1200" dirty="0" smtClean="0">
                <a:solidFill>
                  <a:srgbClr val="000000"/>
                </a:solidFill>
                <a:latin typeface="45 Helvetica Light" pitchFamily="1" charset="0"/>
              </a:rPr>
              <a:t>5 January 2014</a:t>
            </a:r>
            <a:endParaRPr lang="en-US" altLang="en-US" sz="1200" dirty="0">
              <a:solidFill>
                <a:srgbClr val="000000"/>
              </a:solidFill>
              <a:latin typeface="45 Helvetica Light" pitchFamily="1" charset="0"/>
            </a:endParaRPr>
          </a:p>
        </p:txBody>
      </p:sp>
      <p:pic>
        <p:nvPicPr>
          <p:cNvPr id="307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0"/>
            <a:ext cx="1243013"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8" name="Rectangle 7"/>
          <p:cNvSpPr>
            <a:spLocks noChangeArrowheads="1"/>
          </p:cNvSpPr>
          <p:nvPr/>
        </p:nvSpPr>
        <p:spPr bwMode="auto">
          <a:xfrm>
            <a:off x="7733857" y="558800"/>
            <a:ext cx="1030731"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r>
              <a:rPr lang="en-GB" altLang="en-US" sz="1200" dirty="0" smtClean="0">
                <a:solidFill>
                  <a:srgbClr val="000000"/>
                </a:solidFill>
                <a:latin typeface="75 Helvetica Bold" pitchFamily="1" charset="0"/>
              </a:rPr>
              <a:t>Barcelona 9/41</a:t>
            </a:r>
            <a:endParaRPr lang="en-US" altLang="en-US" sz="1200" dirty="0">
              <a:solidFill>
                <a:srgbClr val="000000"/>
              </a:solidFill>
              <a:latin typeface="75 Helvetica Bold" pitchFamily="1" charset="0"/>
            </a:endParaRPr>
          </a:p>
        </p:txBody>
      </p:sp>
      <p:pic>
        <p:nvPicPr>
          <p:cNvPr id="307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341438"/>
            <a:ext cx="2374900"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3495850"/>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75 Helvetica Bold"/>
        <a:ea typeface="ＭＳ Ｐゴシック"/>
        <a:cs typeface=""/>
      </a:majorFont>
      <a:minorFont>
        <a:latin typeface="65 Helvetica Medium"/>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3903</TotalTime>
  <Words>1575</Words>
  <Application>Microsoft Office PowerPoint</Application>
  <PresentationFormat>On-screen Show (4:3)</PresentationFormat>
  <Paragraphs>360</Paragraphs>
  <Slides>41</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ＭＳ Ｐゴシック</vt:lpstr>
      <vt:lpstr>45 Helvetica Light</vt:lpstr>
      <vt:lpstr>65 Helvetica Medium</vt:lpstr>
      <vt:lpstr>75 Helvetica Bold</vt:lpstr>
      <vt:lpstr>Aparajita</vt:lpstr>
      <vt:lpstr>Arial</vt:lpstr>
      <vt:lpstr>Baskerville Old Face</vt:lpstr>
      <vt:lpstr>Bookman Old Style</vt:lpstr>
      <vt:lpstr>Blank Presentation</vt:lpstr>
      <vt:lpstr>    </vt:lpstr>
      <vt:lpstr>   The future role of Earth Scientists in the governance of volcanic unrest  And she'll have fun fun fun Til her daddy takes the t-bird away From Fun, Fun, Fun by the Beach Boys  Richard Bretton Supervisors: Dr. J. Gottsmann &amp; Dr. R. Christie </vt:lpstr>
      <vt:lpstr>     </vt:lpstr>
      <vt:lpstr>     </vt:lpstr>
      <vt:lpstr>     </vt:lpstr>
      <vt:lpstr>     </vt:lpstr>
      <vt:lpstr>     </vt:lpstr>
      <vt:lpstr>     </vt:lpstr>
      <vt:lpstr>    Black Box  A device, system or object in respect of which we know the inputs and outputs but we do not know (or do not need to know) the internal process or workings (Latour 1987)</vt:lpstr>
      <vt:lpstr>  Societal risks (primary)    Institutional risks (secondary)</vt:lpstr>
      <vt:lpstr>PowerPoint Presentation</vt:lpstr>
      <vt:lpstr>If we opened the Black Box TODAY, what historic roles and practices would it contain? Hazard Assessment Extreme Case   </vt:lpstr>
      <vt:lpstr>   </vt:lpstr>
      <vt:lpstr>   </vt:lpstr>
      <vt:lpstr>   </vt:lpstr>
      <vt:lpstr>   </vt:lpstr>
      <vt:lpstr>   </vt:lpstr>
      <vt:lpstr>   </vt:lpstr>
      <vt:lpstr>Possible drivers for change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Company>Peter Thompson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Thompson</dc:creator>
  <cp:lastModifiedBy>Richard Bretton</cp:lastModifiedBy>
  <cp:revision>244</cp:revision>
  <cp:lastPrinted>2014-01-10T17:44:06Z</cp:lastPrinted>
  <dcterms:created xsi:type="dcterms:W3CDTF">2011-11-28T15:55:36Z</dcterms:created>
  <dcterms:modified xsi:type="dcterms:W3CDTF">2014-01-15T07:51:30Z</dcterms:modified>
</cp:coreProperties>
</file>