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drawings/drawing2.xml" ContentType="application/vnd.openxmlformats-officedocument.drawingml.chartshapes+xml"/>
  <Override PartName="/ppt/charts/chart15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14" r:id="rId2"/>
    <p:sldId id="316" r:id="rId3"/>
    <p:sldId id="291" r:id="rId4"/>
    <p:sldId id="343" r:id="rId5"/>
    <p:sldId id="315" r:id="rId6"/>
    <p:sldId id="322" r:id="rId7"/>
    <p:sldId id="294" r:id="rId8"/>
    <p:sldId id="288" r:id="rId9"/>
    <p:sldId id="323" r:id="rId10"/>
    <p:sldId id="333" r:id="rId11"/>
    <p:sldId id="334" r:id="rId12"/>
    <p:sldId id="326" r:id="rId13"/>
    <p:sldId id="328" r:id="rId14"/>
    <p:sldId id="331" r:id="rId15"/>
    <p:sldId id="329" r:id="rId16"/>
    <p:sldId id="332" r:id="rId17"/>
    <p:sldId id="340" r:id="rId18"/>
    <p:sldId id="342" r:id="rId19"/>
    <p:sldId id="335" r:id="rId20"/>
    <p:sldId id="339" r:id="rId21"/>
    <p:sldId id="310" r:id="rId22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691"/>
    <a:srgbClr val="0000CC"/>
    <a:srgbClr val="00B050"/>
    <a:srgbClr val="10E2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-Major%20Ion%20Results%20of%20surface%20and%20groungwater-Jan%202012%20II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esentations-Conferences-Meetings\Internationa%20Conference-Seminars\CVL8%20Workshop-2013-Aso%20Volcano\Absract%20material\CVL8%20Mat.%20Stable%20Isotop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Lake Ber</a:t>
            </a:r>
            <a:endParaRPr lang="en-US" dirty="0"/>
          </a:p>
        </c:rich>
      </c:tx>
      <c:layout>
        <c:manualLayout>
          <c:xMode val="edge"/>
          <c:yMode val="edge"/>
          <c:x val="0.18608527115220816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490911266269522E-3"/>
          <c:y val="0.25243674475445882"/>
          <c:w val="0.82525481499206643"/>
          <c:h val="0.65342836584048802"/>
        </c:manualLayout>
      </c:layout>
      <c:pie3DChart>
        <c:varyColors val="1"/>
        <c:ser>
          <c:idx val="0"/>
          <c:order val="0"/>
          <c:dLbls>
            <c:dLbl>
              <c:idx val="3"/>
              <c:spPr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  <a:ln>
                <a:solidFill>
                  <a:srgbClr val="FFFF00"/>
                </a:solidFill>
              </a:ln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chars'!$AJ$2:$AM$2</c:f>
              <c:strCache>
                <c:ptCount val="4"/>
                <c:pt idx="0">
                  <c:v>Mg</c:v>
                </c:pt>
                <c:pt idx="1">
                  <c:v>Ca</c:v>
                </c:pt>
                <c:pt idx="2">
                  <c:v>K</c:v>
                </c:pt>
                <c:pt idx="3">
                  <c:v>Na</c:v>
                </c:pt>
              </c:strCache>
            </c:strRef>
          </c:cat>
          <c:val>
            <c:numRef>
              <c:f>'Pie chars'!$AJ$3:$AM$3</c:f>
              <c:numCache>
                <c:formatCode>0.00</c:formatCode>
                <c:ptCount val="4"/>
                <c:pt idx="0">
                  <c:v>1.3991769547325103E-2</c:v>
                </c:pt>
                <c:pt idx="1">
                  <c:v>6.9860279441117772E-3</c:v>
                </c:pt>
                <c:pt idx="2">
                  <c:v>1.8414322250639385E-2</c:v>
                </c:pt>
                <c:pt idx="3">
                  <c:v>0.12304347826086957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23639402385243"/>
          <c:y val="4.7984949955129606E-2"/>
          <c:w val="0.87532568845007563"/>
          <c:h val="0.7783083930845291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'Fig 3a'!$D$2:$D$3</c:f>
              <c:strCache>
                <c:ptCount val="1"/>
                <c:pt idx="0">
                  <c:v>Na</c:v>
                </c:pt>
              </c:strCache>
            </c:strRef>
          </c:tx>
          <c:invertIfNegative val="0"/>
          <c:cat>
            <c:strRef>
              <c:f>'Fig 3a'!$A$4:$A$6</c:f>
              <c:strCache>
                <c:ptCount val="3"/>
                <c:pt idx="0">
                  <c:v>Rain (n=43)</c:v>
                </c:pt>
                <c:pt idx="1">
                  <c:v>Lakes (n=3)</c:v>
                </c:pt>
                <c:pt idx="2">
                  <c:v>Springs (n=30)</c:v>
                </c:pt>
              </c:strCache>
            </c:strRef>
          </c:cat>
          <c:val>
            <c:numRef>
              <c:f>'Fig 3a'!$D$4:$D$6</c:f>
              <c:numCache>
                <c:formatCode>General</c:formatCode>
                <c:ptCount val="3"/>
                <c:pt idx="0">
                  <c:v>0.32</c:v>
                </c:pt>
                <c:pt idx="1">
                  <c:v>2.04</c:v>
                </c:pt>
                <c:pt idx="2" formatCode="0.0">
                  <c:v>3.5933333333333333</c:v>
                </c:pt>
              </c:numCache>
            </c:numRef>
          </c:val>
        </c:ser>
        <c:ser>
          <c:idx val="1"/>
          <c:order val="1"/>
          <c:tx>
            <c:strRef>
              <c:f>'Fig 3a'!$E$2:$E$3</c:f>
              <c:strCache>
                <c:ptCount val="1"/>
                <c:pt idx="0">
                  <c:v>K</c:v>
                </c:pt>
              </c:strCache>
            </c:strRef>
          </c:tx>
          <c:invertIfNegative val="0"/>
          <c:cat>
            <c:strRef>
              <c:f>'Fig 3a'!$A$4:$A$6</c:f>
              <c:strCache>
                <c:ptCount val="3"/>
                <c:pt idx="0">
                  <c:v>Rain (n=43)</c:v>
                </c:pt>
                <c:pt idx="1">
                  <c:v>Lakes (n=3)</c:v>
                </c:pt>
                <c:pt idx="2">
                  <c:v>Springs (n=30)</c:v>
                </c:pt>
              </c:strCache>
            </c:strRef>
          </c:cat>
          <c:val>
            <c:numRef>
              <c:f>'Fig 3a'!$E$4:$E$6</c:f>
              <c:numCache>
                <c:formatCode>General</c:formatCode>
                <c:ptCount val="3"/>
                <c:pt idx="0">
                  <c:v>1.1100000000000001</c:v>
                </c:pt>
                <c:pt idx="1">
                  <c:v>1.02</c:v>
                </c:pt>
                <c:pt idx="2" formatCode="0.0">
                  <c:v>1.6503333333333334</c:v>
                </c:pt>
              </c:numCache>
            </c:numRef>
          </c:val>
        </c:ser>
        <c:ser>
          <c:idx val="2"/>
          <c:order val="2"/>
          <c:tx>
            <c:strRef>
              <c:f>'Fig 3a'!$F$2:$F$3</c:f>
              <c:strCache>
                <c:ptCount val="1"/>
                <c:pt idx="0">
                  <c:v>Ca</c:v>
                </c:pt>
              </c:strCache>
            </c:strRef>
          </c:tx>
          <c:invertIfNegative val="0"/>
          <c:cat>
            <c:strRef>
              <c:f>'Fig 3a'!$A$4:$A$6</c:f>
              <c:strCache>
                <c:ptCount val="3"/>
                <c:pt idx="0">
                  <c:v>Rain (n=43)</c:v>
                </c:pt>
                <c:pt idx="1">
                  <c:v>Lakes (n=3)</c:v>
                </c:pt>
                <c:pt idx="2">
                  <c:v>Springs (n=30)</c:v>
                </c:pt>
              </c:strCache>
            </c:strRef>
          </c:cat>
          <c:val>
            <c:numRef>
              <c:f>'Fig 3a'!$F$4:$F$6</c:f>
              <c:numCache>
                <c:formatCode>General</c:formatCode>
                <c:ptCount val="3"/>
                <c:pt idx="0">
                  <c:v>0.94</c:v>
                </c:pt>
                <c:pt idx="1">
                  <c:v>0.91</c:v>
                </c:pt>
                <c:pt idx="2" formatCode="0.0">
                  <c:v>1.1434233333333335</c:v>
                </c:pt>
              </c:numCache>
            </c:numRef>
          </c:val>
        </c:ser>
        <c:ser>
          <c:idx val="3"/>
          <c:order val="3"/>
          <c:tx>
            <c:strRef>
              <c:f>'Fig 3a'!$G$2:$G$3</c:f>
              <c:strCache>
                <c:ptCount val="1"/>
                <c:pt idx="0">
                  <c:v>Mg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0090068787669064E-3"/>
                  <c:y val="-8.177167673788958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1.44 mg/l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0090068787669064E-3"/>
                  <c:y val="-0.1090289023171861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1.93 mg/l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9.08574185976551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2.08 mg/l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C000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 3a'!$A$4:$A$6</c:f>
              <c:strCache>
                <c:ptCount val="3"/>
                <c:pt idx="0">
                  <c:v>Rain (n=43)</c:v>
                </c:pt>
                <c:pt idx="1">
                  <c:v>Lakes (n=3)</c:v>
                </c:pt>
                <c:pt idx="2">
                  <c:v>Springs (n=30)</c:v>
                </c:pt>
              </c:strCache>
            </c:strRef>
          </c:cat>
          <c:val>
            <c:numRef>
              <c:f>'Fig 3a'!$G$4:$G$6</c:f>
              <c:numCache>
                <c:formatCode>General</c:formatCode>
                <c:ptCount val="3"/>
                <c:pt idx="0">
                  <c:v>0.4</c:v>
                </c:pt>
                <c:pt idx="1">
                  <c:v>0.57999999999999996</c:v>
                </c:pt>
                <c:pt idx="2" formatCode="0.0">
                  <c:v>0.52966666666666662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284480"/>
        <c:axId val="77286016"/>
        <c:axId val="0"/>
      </c:bar3DChart>
      <c:catAx>
        <c:axId val="77284480"/>
        <c:scaling>
          <c:orientation val="minMax"/>
        </c:scaling>
        <c:delete val="0"/>
        <c:axPos val="b"/>
        <c:majorTickMark val="out"/>
        <c:minorTickMark val="none"/>
        <c:tickLblPos val="nextTo"/>
        <c:crossAx val="77286016"/>
        <c:crosses val="autoZero"/>
        <c:auto val="1"/>
        <c:lblAlgn val="ctr"/>
        <c:lblOffset val="100"/>
        <c:noMultiLvlLbl val="0"/>
      </c:catAx>
      <c:valAx>
        <c:axId val="772860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concentration (mg/l)</a:t>
                </a:r>
              </a:p>
            </c:rich>
          </c:tx>
          <c:layout>
            <c:manualLayout>
              <c:xMode val="edge"/>
              <c:yMode val="edge"/>
              <c:x val="2.259097511383349E-2"/>
              <c:y val="0.191903983661405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284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85727189732541"/>
          <c:y val="0.12468422312050798"/>
          <c:w val="0.14781250199510487"/>
          <c:h val="0.49633547706762332"/>
        </c:manualLayout>
      </c:layout>
      <c:overlay val="0"/>
      <c:spPr>
        <a:solidFill>
          <a:schemeClr val="bg1">
            <a:lumMod val="95000"/>
          </a:schemeClr>
        </a:solidFill>
      </c:spPr>
      <c:txPr>
        <a:bodyPr/>
        <a:lstStyle/>
        <a:p>
          <a:pPr>
            <a:defRPr sz="2800"/>
          </a:pPr>
          <a:endParaRPr lang="en-US"/>
        </a:p>
      </c:txPr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20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84951881014874"/>
          <c:y val="5.1400554097404488E-2"/>
          <c:w val="0.69275546806649169"/>
          <c:h val="0.77706401283172932"/>
        </c:manualLayout>
      </c:layout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5"/>
          </c:marker>
          <c:xVal>
            <c:numRef>
              <c:f>'TDS-d-O18'!$C$2:$C$31</c:f>
              <c:numCache>
                <c:formatCode>0.0</c:formatCode>
                <c:ptCount val="30"/>
                <c:pt idx="0">
                  <c:v>-3.76</c:v>
                </c:pt>
                <c:pt idx="1">
                  <c:v>-3.54</c:v>
                </c:pt>
                <c:pt idx="2">
                  <c:v>-3.53</c:v>
                </c:pt>
                <c:pt idx="3">
                  <c:v>-2.98</c:v>
                </c:pt>
                <c:pt idx="4">
                  <c:v>-3.6</c:v>
                </c:pt>
                <c:pt idx="5">
                  <c:v>-3.09</c:v>
                </c:pt>
                <c:pt idx="6">
                  <c:v>-3.59</c:v>
                </c:pt>
                <c:pt idx="7">
                  <c:v>-3.74</c:v>
                </c:pt>
                <c:pt idx="8">
                  <c:v>-4.1900000000000004</c:v>
                </c:pt>
                <c:pt idx="9">
                  <c:v>-3.73</c:v>
                </c:pt>
                <c:pt idx="10">
                  <c:v>-4.5999999999999996</c:v>
                </c:pt>
                <c:pt idx="11">
                  <c:v>-5.38</c:v>
                </c:pt>
                <c:pt idx="12">
                  <c:v>-5.42</c:v>
                </c:pt>
                <c:pt idx="13">
                  <c:v>-3.34</c:v>
                </c:pt>
                <c:pt idx="14">
                  <c:v>-3.54</c:v>
                </c:pt>
                <c:pt idx="15">
                  <c:v>-3.31</c:v>
                </c:pt>
                <c:pt idx="16">
                  <c:v>-2.81</c:v>
                </c:pt>
                <c:pt idx="17">
                  <c:v>-3.03</c:v>
                </c:pt>
                <c:pt idx="18">
                  <c:v>-3.38</c:v>
                </c:pt>
                <c:pt idx="19">
                  <c:v>-2.5099999999999998</c:v>
                </c:pt>
                <c:pt idx="20">
                  <c:v>-4.57</c:v>
                </c:pt>
                <c:pt idx="21">
                  <c:v>-3.11</c:v>
                </c:pt>
                <c:pt idx="22">
                  <c:v>-2.82</c:v>
                </c:pt>
                <c:pt idx="23">
                  <c:v>-2.87</c:v>
                </c:pt>
                <c:pt idx="24">
                  <c:v>-4.49</c:v>
                </c:pt>
                <c:pt idx="25">
                  <c:v>-4.47</c:v>
                </c:pt>
                <c:pt idx="26">
                  <c:v>-4.84</c:v>
                </c:pt>
                <c:pt idx="27">
                  <c:v>-5.07</c:v>
                </c:pt>
                <c:pt idx="28">
                  <c:v>-5.41</c:v>
                </c:pt>
                <c:pt idx="29">
                  <c:v>-4.2</c:v>
                </c:pt>
              </c:numCache>
            </c:numRef>
          </c:xVal>
          <c:yVal>
            <c:numRef>
              <c:f>'TDS-d-O18'!$D$2:$D$31</c:f>
              <c:numCache>
                <c:formatCode>0</c:formatCode>
                <c:ptCount val="30"/>
                <c:pt idx="0">
                  <c:v>29.900000000000002</c:v>
                </c:pt>
                <c:pt idx="1">
                  <c:v>25.35</c:v>
                </c:pt>
                <c:pt idx="2">
                  <c:v>36.4</c:v>
                </c:pt>
                <c:pt idx="3">
                  <c:v>9.1</c:v>
                </c:pt>
                <c:pt idx="4">
                  <c:v>8.4500000000000011</c:v>
                </c:pt>
                <c:pt idx="5">
                  <c:v>16.25</c:v>
                </c:pt>
                <c:pt idx="6">
                  <c:v>20.8</c:v>
                </c:pt>
                <c:pt idx="7">
                  <c:v>82.55</c:v>
                </c:pt>
                <c:pt idx="8">
                  <c:v>49.4</c:v>
                </c:pt>
                <c:pt idx="9">
                  <c:v>46.15</c:v>
                </c:pt>
                <c:pt idx="10">
                  <c:v>18.850000000000001</c:v>
                </c:pt>
                <c:pt idx="11">
                  <c:v>139.1</c:v>
                </c:pt>
                <c:pt idx="12">
                  <c:v>137.80000000000001</c:v>
                </c:pt>
                <c:pt idx="13">
                  <c:v>35.75</c:v>
                </c:pt>
                <c:pt idx="14">
                  <c:v>9.1</c:v>
                </c:pt>
                <c:pt idx="15">
                  <c:v>7.15</c:v>
                </c:pt>
                <c:pt idx="16">
                  <c:v>16.900000000000002</c:v>
                </c:pt>
                <c:pt idx="17">
                  <c:v>37.050000000000004</c:v>
                </c:pt>
                <c:pt idx="18">
                  <c:v>5.2</c:v>
                </c:pt>
                <c:pt idx="19">
                  <c:v>6.5</c:v>
                </c:pt>
                <c:pt idx="20">
                  <c:v>22.75</c:v>
                </c:pt>
                <c:pt idx="21">
                  <c:v>4.55</c:v>
                </c:pt>
                <c:pt idx="22">
                  <c:v>52.65</c:v>
                </c:pt>
                <c:pt idx="23">
                  <c:v>18.2</c:v>
                </c:pt>
                <c:pt idx="24">
                  <c:v>28.6</c:v>
                </c:pt>
                <c:pt idx="25">
                  <c:v>26</c:v>
                </c:pt>
                <c:pt idx="26">
                  <c:v>30.55</c:v>
                </c:pt>
                <c:pt idx="27">
                  <c:v>1.9500000000000002</c:v>
                </c:pt>
                <c:pt idx="28">
                  <c:v>23.400000000000002</c:v>
                </c:pt>
                <c:pt idx="29">
                  <c:v>14.950000000000001</c:v>
                </c:pt>
              </c:numCache>
            </c:numRef>
          </c:yVal>
          <c:smooth val="0"/>
        </c:ser>
        <c:ser>
          <c:idx val="1"/>
          <c:order val="1"/>
          <c:tx>
            <c:v>Lakes Bambili</c:v>
          </c:tx>
          <c:spPr>
            <a:ln w="28575">
              <a:noFill/>
            </a:ln>
          </c:spPr>
          <c:marker>
            <c:symbol val="square"/>
            <c:size val="14"/>
          </c:marker>
          <c:xVal>
            <c:numRef>
              <c:f>'TDS-d-O18'!$H$2</c:f>
              <c:numCache>
                <c:formatCode>0.0</c:formatCode>
                <c:ptCount val="1"/>
                <c:pt idx="0">
                  <c:v>-2.71</c:v>
                </c:pt>
              </c:numCache>
            </c:numRef>
          </c:xVal>
          <c:yVal>
            <c:numRef>
              <c:f>'TDS-d-O18'!$I$2</c:f>
              <c:numCache>
                <c:formatCode>General</c:formatCode>
                <c:ptCount val="1"/>
                <c:pt idx="0">
                  <c:v>29</c:v>
                </c:pt>
              </c:numCache>
            </c:numRef>
          </c:yVal>
          <c:smooth val="0"/>
        </c:ser>
        <c:ser>
          <c:idx val="2"/>
          <c:order val="2"/>
          <c:tx>
            <c:v>Lake Ber</c:v>
          </c:tx>
          <c:spPr>
            <a:ln w="28575">
              <a:noFill/>
            </a:ln>
          </c:spPr>
          <c:marker>
            <c:symbol val="triangle"/>
            <c:size val="16"/>
          </c:marker>
          <c:xVal>
            <c:numRef>
              <c:f>'TDS-d-O18'!$H$3</c:f>
              <c:numCache>
                <c:formatCode>0.0</c:formatCode>
                <c:ptCount val="1"/>
                <c:pt idx="0">
                  <c:v>-2.16</c:v>
                </c:pt>
              </c:numCache>
            </c:numRef>
          </c:xVal>
          <c:yVal>
            <c:numRef>
              <c:f>'TDS-d-O18'!$I$3</c:f>
              <c:numCache>
                <c:formatCode>General</c:formatCode>
                <c:ptCount val="1"/>
                <c:pt idx="0">
                  <c:v>21</c:v>
                </c:pt>
              </c:numCache>
            </c:numRef>
          </c:yVal>
          <c:smooth val="0"/>
        </c:ser>
        <c:ser>
          <c:idx val="3"/>
          <c:order val="3"/>
          <c:tx>
            <c:v>Lake Oku</c:v>
          </c:tx>
          <c:spPr>
            <a:ln w="28575">
              <a:noFill/>
            </a:ln>
          </c:spPr>
          <c:marker>
            <c:symbol val="x"/>
            <c:size val="15"/>
            <c:spPr>
              <a:solidFill>
                <a:schemeClr val="accent6">
                  <a:lumMod val="75000"/>
                </a:schemeClr>
              </a:solidFill>
            </c:spPr>
          </c:marker>
          <c:yVal>
            <c:numRef>
              <c:f>'TDS-d-O18'!$I$4</c:f>
              <c:numCache>
                <c:formatCode>General</c:formatCode>
                <c:ptCount val="1"/>
                <c:pt idx="0">
                  <c:v>21</c:v>
                </c:pt>
              </c:numCache>
            </c:numRef>
          </c:yVal>
          <c:smooth val="0"/>
        </c:ser>
        <c:ser>
          <c:idx val="5"/>
          <c:order val="4"/>
          <c:tx>
            <c:v>Dam water (n=5)</c:v>
          </c:tx>
          <c:spPr>
            <a:ln w="28575">
              <a:noFill/>
            </a:ln>
          </c:spPr>
          <c:marker>
            <c:symbol val="circle"/>
            <c:size val="13"/>
          </c:marker>
          <c:xVal>
            <c:numRef>
              <c:f>'TDS-d-O18'!$H$5</c:f>
              <c:numCache>
                <c:formatCode>0.0</c:formatCode>
                <c:ptCount val="1"/>
                <c:pt idx="0">
                  <c:v>-2.5140000000000002</c:v>
                </c:pt>
              </c:numCache>
            </c:numRef>
          </c:xVal>
          <c:yVal>
            <c:numRef>
              <c:f>'TDS-d-O18'!$I$5</c:f>
              <c:numCache>
                <c:formatCode>General</c:formatCode>
                <c:ptCount val="1"/>
                <c:pt idx="0">
                  <c:v>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329152"/>
        <c:axId val="77331072"/>
      </c:scatterChart>
      <c:valAx>
        <c:axId val="77329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 dirty="0"/>
                  <a:t>δ</a:t>
                </a:r>
                <a:r>
                  <a:rPr lang="en-US" baseline="30000" dirty="0"/>
                  <a:t>18</a:t>
                </a:r>
                <a:r>
                  <a:rPr lang="en-US" dirty="0"/>
                  <a:t>O (‰)</a:t>
                </a:r>
              </a:p>
            </c:rich>
          </c:tx>
          <c:layout>
            <c:manualLayout>
              <c:xMode val="edge"/>
              <c:yMode val="edge"/>
              <c:x val="0.397262541399304"/>
              <c:y val="0.93108090729644954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77331072"/>
        <c:crossesAt val="-6"/>
        <c:crossBetween val="midCat"/>
      </c:valAx>
      <c:valAx>
        <c:axId val="77331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TDS (mg/l)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77329152"/>
        <c:crossesAt val="-6"/>
        <c:crossBetween val="midCat"/>
      </c:valAx>
    </c:plotArea>
    <c:legend>
      <c:legendPos val="r"/>
      <c:layout>
        <c:manualLayout>
          <c:xMode val="edge"/>
          <c:yMode val="edge"/>
          <c:x val="0.72462376865533462"/>
          <c:y val="2.7585666375036465E-2"/>
          <c:w val="0.26547652112728215"/>
          <c:h val="0.630026268009795"/>
        </c:manualLayout>
      </c:layout>
      <c:overlay val="0"/>
      <c:spPr>
        <a:solidFill>
          <a:schemeClr val="bg1">
            <a:lumMod val="95000"/>
          </a:schemeClr>
        </a:solidFill>
      </c:spPr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4139255182472"/>
          <c:y val="4.1946115464294817E-2"/>
          <c:w val="0.58998513460517688"/>
          <c:h val="0.76893682564682353"/>
        </c:manualLayout>
      </c:layout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5"/>
          </c:marker>
          <c:trendline>
            <c:spPr>
              <a:ln w="31750"/>
            </c:spPr>
            <c:trendlineType val="linear"/>
            <c:dispRSqr val="1"/>
            <c:dispEq val="1"/>
            <c:trendlineLbl>
              <c:layout>
                <c:manualLayout>
                  <c:x val="0.12654054582729174"/>
                  <c:y val="0.14197728030218865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baseline="0" dirty="0"/>
                      <a:t>y = </a:t>
                    </a:r>
                    <a:r>
                      <a:rPr lang="en-US" sz="1600" baseline="0" dirty="0" smtClean="0"/>
                      <a:t>0.97x </a:t>
                    </a:r>
                    <a:r>
                      <a:rPr lang="en-US" sz="1600" baseline="0" dirty="0"/>
                      <a:t>+ </a:t>
                    </a:r>
                    <a:r>
                      <a:rPr lang="en-US" sz="1600" baseline="0" dirty="0" smtClean="0"/>
                      <a:t>0.06</a:t>
                    </a:r>
                    <a:r>
                      <a:rPr lang="en-US" sz="1600" baseline="0" dirty="0"/>
                      <a:t>
R² = </a:t>
                    </a:r>
                    <a:r>
                      <a:rPr lang="en-US" sz="1600" baseline="0" dirty="0" smtClean="0"/>
                      <a:t>0.89</a:t>
                    </a:r>
                    <a:endParaRPr lang="en-US" sz="1600" dirty="0"/>
                  </a:p>
                </c:rich>
              </c:tx>
              <c:numFmt formatCode="General" sourceLinked="0"/>
            </c:trendlineLbl>
          </c:trendline>
          <c:xVal>
            <c:numRef>
              <c:f>'All (meql'!$U$2:$U$34</c:f>
              <c:numCache>
                <c:formatCode>0.0</c:formatCode>
                <c:ptCount val="33"/>
                <c:pt idx="0">
                  <c:v>0.2621311475409836</c:v>
                </c:pt>
                <c:pt idx="1">
                  <c:v>0.29114754098360657</c:v>
                </c:pt>
                <c:pt idx="2">
                  <c:v>0.40032786885245902</c:v>
                </c:pt>
                <c:pt idx="3">
                  <c:v>0.13540983606557375</c:v>
                </c:pt>
                <c:pt idx="4">
                  <c:v>8.8360655737704921E-2</c:v>
                </c:pt>
                <c:pt idx="5">
                  <c:v>0.2085245901639344</c:v>
                </c:pt>
                <c:pt idx="6">
                  <c:v>0.20081967213114754</c:v>
                </c:pt>
                <c:pt idx="7">
                  <c:v>0.63590163934426236</c:v>
                </c:pt>
                <c:pt idx="8">
                  <c:v>0.20524590163934425</c:v>
                </c:pt>
                <c:pt idx="9">
                  <c:v>0.34524590163934432</c:v>
                </c:pt>
                <c:pt idx="10">
                  <c:v>6.573770491803281E-2</c:v>
                </c:pt>
                <c:pt idx="11">
                  <c:v>0.61295081967213116</c:v>
                </c:pt>
                <c:pt idx="12">
                  <c:v>0.58213114754098361</c:v>
                </c:pt>
                <c:pt idx="13">
                  <c:v>0.45311475409836066</c:v>
                </c:pt>
                <c:pt idx="14">
                  <c:v>0.14557377049180326</c:v>
                </c:pt>
                <c:pt idx="15">
                  <c:v>4.409836065573771E-2</c:v>
                </c:pt>
                <c:pt idx="16">
                  <c:v>0.24196721311475414</c:v>
                </c:pt>
                <c:pt idx="17">
                  <c:v>0.42901639344262299</c:v>
                </c:pt>
                <c:pt idx="18">
                  <c:v>8.1803278688524564E-2</c:v>
                </c:pt>
                <c:pt idx="19">
                  <c:v>0.13360655737704918</c:v>
                </c:pt>
                <c:pt idx="20">
                  <c:v>0.2922950819672131</c:v>
                </c:pt>
                <c:pt idx="21">
                  <c:v>0.10311475409836064</c:v>
                </c:pt>
                <c:pt idx="22">
                  <c:v>0.59081967213114761</c:v>
                </c:pt>
                <c:pt idx="23">
                  <c:v>0.23885245901639346</c:v>
                </c:pt>
                <c:pt idx="24">
                  <c:v>0.28409836065573768</c:v>
                </c:pt>
                <c:pt idx="25">
                  <c:v>0.23934426229508199</c:v>
                </c:pt>
                <c:pt idx="26">
                  <c:v>6.2950819672131147E-2</c:v>
                </c:pt>
                <c:pt idx="27">
                  <c:v>6.5573770491803282E-2</c:v>
                </c:pt>
                <c:pt idx="28">
                  <c:v>0.3532786885245901</c:v>
                </c:pt>
                <c:pt idx="29">
                  <c:v>0.23934426229508199</c:v>
                </c:pt>
                <c:pt idx="30">
                  <c:v>0.12819672131147541</c:v>
                </c:pt>
                <c:pt idx="31">
                  <c:v>0.14475409836065573</c:v>
                </c:pt>
                <c:pt idx="32">
                  <c:v>0.24262295081967214</c:v>
                </c:pt>
              </c:numCache>
            </c:numRef>
          </c:xVal>
          <c:yVal>
            <c:numRef>
              <c:f>'All (meql'!$V$2:$V$34</c:f>
              <c:numCache>
                <c:formatCode>0.0</c:formatCode>
                <c:ptCount val="33"/>
                <c:pt idx="0">
                  <c:v>0.36124762504922903</c:v>
                </c:pt>
                <c:pt idx="1">
                  <c:v>0.31853745195031929</c:v>
                </c:pt>
                <c:pt idx="2">
                  <c:v>0.42270151497075309</c:v>
                </c:pt>
                <c:pt idx="3">
                  <c:v>0.1640421698360722</c:v>
                </c:pt>
                <c:pt idx="4">
                  <c:v>9.8794412059969611E-2</c:v>
                </c:pt>
                <c:pt idx="5">
                  <c:v>0.23155111065482309</c:v>
                </c:pt>
                <c:pt idx="6">
                  <c:v>0.27727966503921841</c:v>
                </c:pt>
                <c:pt idx="7">
                  <c:v>0.67105237411256236</c:v>
                </c:pt>
                <c:pt idx="8">
                  <c:v>0.25394732495162498</c:v>
                </c:pt>
                <c:pt idx="9">
                  <c:v>0.39406339731260226</c:v>
                </c:pt>
                <c:pt idx="10">
                  <c:v>8.7452282451610297E-2</c:v>
                </c:pt>
                <c:pt idx="11">
                  <c:v>0.67026827592643956</c:v>
                </c:pt>
                <c:pt idx="12">
                  <c:v>0.66064588892374077</c:v>
                </c:pt>
                <c:pt idx="13">
                  <c:v>0.51451257820313401</c:v>
                </c:pt>
                <c:pt idx="14">
                  <c:v>0.15761836435745225</c:v>
                </c:pt>
                <c:pt idx="15">
                  <c:v>9.2164602625130848E-2</c:v>
                </c:pt>
                <c:pt idx="16">
                  <c:v>0.3013747264714044</c:v>
                </c:pt>
                <c:pt idx="17">
                  <c:v>0.44751357567142874</c:v>
                </c:pt>
                <c:pt idx="18">
                  <c:v>9.9937992727247987E-2</c:v>
                </c:pt>
                <c:pt idx="19">
                  <c:v>0.15657371815051338</c:v>
                </c:pt>
                <c:pt idx="20">
                  <c:v>0.31306069494051586</c:v>
                </c:pt>
                <c:pt idx="21">
                  <c:v>0.12754435746611667</c:v>
                </c:pt>
                <c:pt idx="22">
                  <c:v>0.61727220750315226</c:v>
                </c:pt>
                <c:pt idx="23">
                  <c:v>0.26738024125409626</c:v>
                </c:pt>
                <c:pt idx="24">
                  <c:v>0.31932795455472179</c:v>
                </c:pt>
                <c:pt idx="25">
                  <c:v>0.38135329038805976</c:v>
                </c:pt>
                <c:pt idx="26">
                  <c:v>0.39820621836116848</c:v>
                </c:pt>
                <c:pt idx="27">
                  <c:v>7.3770539184332226E-2</c:v>
                </c:pt>
                <c:pt idx="28">
                  <c:v>0.39954975527773667</c:v>
                </c:pt>
                <c:pt idx="29">
                  <c:v>0.29063428193973578</c:v>
                </c:pt>
                <c:pt idx="30">
                  <c:v>0.16243559800294585</c:v>
                </c:pt>
                <c:pt idx="31">
                  <c:v>0.17929722002743903</c:v>
                </c:pt>
                <c:pt idx="32">
                  <c:v>0.28218493769305186</c:v>
                </c:pt>
              </c:numCache>
            </c:numRef>
          </c:yVal>
          <c:smooth val="0"/>
        </c:ser>
        <c:ser>
          <c:idx val="1"/>
          <c:order val="1"/>
          <c:tx>
            <c:v>Lakes (n=30)</c:v>
          </c:tx>
          <c:spPr>
            <a:ln w="28575">
              <a:noFill/>
            </a:ln>
          </c:spPr>
          <c:marker>
            <c:symbol val="square"/>
            <c:size val="14"/>
          </c:marker>
          <c:xVal>
            <c:numRef>
              <c:f>'All (meql'!$U$32:$U$34</c:f>
              <c:numCache>
                <c:formatCode>0.0</c:formatCode>
                <c:ptCount val="3"/>
                <c:pt idx="0">
                  <c:v>0.12819672131147541</c:v>
                </c:pt>
                <c:pt idx="1">
                  <c:v>0.14475409836065573</c:v>
                </c:pt>
                <c:pt idx="2">
                  <c:v>0.24262295081967214</c:v>
                </c:pt>
              </c:numCache>
            </c:numRef>
          </c:xVal>
          <c:yVal>
            <c:numRef>
              <c:f>'All (meql'!$V$32:$V$34</c:f>
              <c:numCache>
                <c:formatCode>0.0</c:formatCode>
                <c:ptCount val="3"/>
                <c:pt idx="0">
                  <c:v>0.16243559800294585</c:v>
                </c:pt>
                <c:pt idx="1">
                  <c:v>0.17929722002743903</c:v>
                </c:pt>
                <c:pt idx="2">
                  <c:v>0.28218493769305186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4352"/>
        <c:axId val="77600256"/>
      </c:scatterChart>
      <c:valAx>
        <c:axId val="77524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Alkalinity (meq/l)</a:t>
                </a:r>
              </a:p>
            </c:rich>
          </c:tx>
          <c:layout>
            <c:manualLayout>
              <c:xMode val="edge"/>
              <c:yMode val="edge"/>
              <c:x val="0.30629846921092341"/>
              <c:y val="0.9092216877863244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77600256"/>
        <c:crosses val="autoZero"/>
        <c:crossBetween val="midCat"/>
      </c:valAx>
      <c:valAx>
        <c:axId val="776002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Na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+K</a:t>
                </a:r>
                <a:r>
                  <a:rPr lang="en-US" sz="2000" b="1" i="0" u="none" strike="noStrike" baseline="30000" dirty="0" smtClean="0">
                    <a:effectLst/>
                  </a:rPr>
                  <a:t>+</a:t>
                </a:r>
                <a:r>
                  <a:rPr lang="en-US" dirty="0" smtClean="0"/>
                  <a:t>+Mg</a:t>
                </a:r>
                <a:r>
                  <a:rPr lang="en-US" sz="2000" b="1" i="0" u="none" strike="noStrike" baseline="30000" dirty="0" smtClean="0">
                    <a:effectLst/>
                  </a:rPr>
                  <a:t>2+</a:t>
                </a:r>
                <a:r>
                  <a:rPr lang="en-US" dirty="0" smtClean="0"/>
                  <a:t>+Ca</a:t>
                </a:r>
                <a:r>
                  <a:rPr lang="en-US" sz="2000" b="1" i="0" u="none" strike="noStrike" baseline="30000" dirty="0" smtClean="0">
                    <a:effectLst/>
                  </a:rPr>
                  <a:t>2+</a:t>
                </a:r>
                <a:r>
                  <a:rPr lang="en-US" dirty="0" smtClean="0"/>
                  <a:t> </a:t>
                </a:r>
                <a:r>
                  <a:rPr lang="en-US" dirty="0"/>
                  <a:t>(</a:t>
                </a:r>
                <a:r>
                  <a:rPr lang="en-US" dirty="0" err="1"/>
                  <a:t>meq</a:t>
                </a:r>
                <a:r>
                  <a:rPr lang="en-US" dirty="0"/>
                  <a:t>/l)</a:t>
                </a:r>
              </a:p>
            </c:rich>
          </c:tx>
          <c:layout>
            <c:manualLayout>
              <c:xMode val="edge"/>
              <c:yMode val="edge"/>
              <c:x val="9.6201324259317812E-3"/>
              <c:y val="7.5478541599952959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77524352"/>
        <c:crosses val="autoZero"/>
        <c:crossBetween val="midCat"/>
        <c:majorUnit val="0.2"/>
      </c:valAx>
      <c:spPr>
        <a:ln>
          <a:solidFill>
            <a:schemeClr val="tx1"/>
          </a:solidFill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3393910648104621"/>
          <c:y val="4.3199652652973181E-2"/>
          <c:w val="0.25644064239775827"/>
          <c:h val="0.24962218250259774"/>
        </c:manualLayout>
      </c:layout>
      <c:overlay val="0"/>
      <c:spPr>
        <a:solidFill>
          <a:schemeClr val="bg1">
            <a:lumMod val="95000"/>
          </a:schemeClr>
        </a:solidFill>
      </c:spPr>
      <c:txPr>
        <a:bodyPr/>
        <a:lstStyle/>
        <a:p>
          <a:pPr>
            <a:defRPr sz="1900"/>
          </a:pPr>
          <a:endParaRPr lang="en-US"/>
        </a:p>
      </c:txPr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20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8802265213775"/>
          <c:y val="3.9047744695033887E-2"/>
          <c:w val="0.6173325586446351"/>
          <c:h val="0.78672692413261269"/>
        </c:manualLayout>
      </c:layout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5"/>
          </c:marker>
          <c:trendline>
            <c:spPr>
              <a:ln w="31750"/>
            </c:spPr>
            <c:trendlineType val="linear"/>
            <c:dispRSqr val="1"/>
            <c:dispEq val="1"/>
            <c:trendlineLbl>
              <c:layout>
                <c:manualLayout>
                  <c:x val="0.13030446566998061"/>
                  <c:y val="0.11413662370847684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baseline="0" dirty="0"/>
                      <a:t>y = </a:t>
                    </a:r>
                    <a:r>
                      <a:rPr lang="en-US" sz="1400" baseline="0" dirty="0" smtClean="0"/>
                      <a:t>0.61x </a:t>
                    </a:r>
                    <a:r>
                      <a:rPr lang="en-US" sz="1400" baseline="0" dirty="0"/>
                      <a:t>- </a:t>
                    </a:r>
                    <a:r>
                      <a:rPr lang="en-US" sz="1400" baseline="0" dirty="0" smtClean="0"/>
                      <a:t>0.04</a:t>
                    </a:r>
                    <a:r>
                      <a:rPr lang="en-US" sz="1400" baseline="0" dirty="0"/>
                      <a:t>
R² = </a:t>
                    </a:r>
                    <a:r>
                      <a:rPr lang="en-US" sz="1400" baseline="0" dirty="0" smtClean="0"/>
                      <a:t>0.59</a:t>
                    </a:r>
                    <a:endParaRPr lang="en-US" sz="1400" dirty="0"/>
                  </a:p>
                </c:rich>
              </c:tx>
              <c:numFmt formatCode="General" sourceLinked="0"/>
            </c:trendlineLbl>
          </c:trendline>
          <c:xVal>
            <c:numRef>
              <c:f>'All (meql'!$W$2:$W$34</c:f>
              <c:numCache>
                <c:formatCode>0.0</c:formatCode>
                <c:ptCount val="33"/>
                <c:pt idx="0">
                  <c:v>0.26483778922326551</c:v>
                </c:pt>
                <c:pt idx="1">
                  <c:v>0.2926049634279122</c:v>
                </c:pt>
                <c:pt idx="2">
                  <c:v>0.40032786885245902</c:v>
                </c:pt>
                <c:pt idx="3">
                  <c:v>0.13603444568456188</c:v>
                </c:pt>
                <c:pt idx="4">
                  <c:v>8.8360655737704921E-2</c:v>
                </c:pt>
                <c:pt idx="5">
                  <c:v>0.2085245901639344</c:v>
                </c:pt>
                <c:pt idx="6">
                  <c:v>0.20081967213114754</c:v>
                </c:pt>
                <c:pt idx="7">
                  <c:v>0.63777546820122677</c:v>
                </c:pt>
                <c:pt idx="8">
                  <c:v>0.20940996576593179</c:v>
                </c:pt>
                <c:pt idx="9">
                  <c:v>0.34691152728997932</c:v>
                </c:pt>
                <c:pt idx="10">
                  <c:v>6.573770491803281E-2</c:v>
                </c:pt>
                <c:pt idx="11">
                  <c:v>0.62356918319492938</c:v>
                </c:pt>
                <c:pt idx="12">
                  <c:v>0.59045927579415869</c:v>
                </c:pt>
                <c:pt idx="13">
                  <c:v>0.45519678616165443</c:v>
                </c:pt>
                <c:pt idx="14">
                  <c:v>0.14557377049180326</c:v>
                </c:pt>
                <c:pt idx="15">
                  <c:v>8.0117515350720009E-2</c:v>
                </c:pt>
                <c:pt idx="16">
                  <c:v>0.26195472092237437</c:v>
                </c:pt>
                <c:pt idx="17">
                  <c:v>0.43255584795022239</c:v>
                </c:pt>
                <c:pt idx="18">
                  <c:v>8.5967342815112119E-2</c:v>
                </c:pt>
                <c:pt idx="19">
                  <c:v>0.13485577661502546</c:v>
                </c:pt>
                <c:pt idx="20">
                  <c:v>0.29687555250645942</c:v>
                </c:pt>
                <c:pt idx="21">
                  <c:v>0.10311475409836064</c:v>
                </c:pt>
                <c:pt idx="22">
                  <c:v>0.59435912663874702</c:v>
                </c:pt>
                <c:pt idx="23">
                  <c:v>0.25217746422147364</c:v>
                </c:pt>
                <c:pt idx="24">
                  <c:v>0.30221203960639353</c:v>
                </c:pt>
                <c:pt idx="25">
                  <c:v>0.24246731039002264</c:v>
                </c:pt>
                <c:pt idx="26">
                  <c:v>6.3991835703778033E-2</c:v>
                </c:pt>
                <c:pt idx="27">
                  <c:v>6.5573770491803282E-2</c:v>
                </c:pt>
                <c:pt idx="28">
                  <c:v>0.35702634623851892</c:v>
                </c:pt>
                <c:pt idx="29">
                  <c:v>0.24038527832672887</c:v>
                </c:pt>
                <c:pt idx="30">
                  <c:v>0.12902953413679291</c:v>
                </c:pt>
                <c:pt idx="31">
                  <c:v>0.15641347791510085</c:v>
                </c:pt>
                <c:pt idx="32">
                  <c:v>0.24462170160043417</c:v>
                </c:pt>
              </c:numCache>
            </c:numRef>
          </c:xVal>
          <c:yVal>
            <c:numRef>
              <c:f>'All (meql'!$X$2:$X$34</c:f>
              <c:numCache>
                <c:formatCode>0.0</c:formatCode>
                <c:ptCount val="33"/>
                <c:pt idx="0">
                  <c:v>9.4137650624676578E-2</c:v>
                </c:pt>
                <c:pt idx="1">
                  <c:v>9.6107784431137724E-2</c:v>
                </c:pt>
                <c:pt idx="2">
                  <c:v>0.15065547916512653</c:v>
                </c:pt>
                <c:pt idx="3">
                  <c:v>3.6395111012542815E-2</c:v>
                </c:pt>
                <c:pt idx="4">
                  <c:v>2.8385204898844288E-2</c:v>
                </c:pt>
                <c:pt idx="5">
                  <c:v>7.3055863581479013E-3</c:v>
                </c:pt>
                <c:pt idx="6">
                  <c:v>9.7714447647914038E-2</c:v>
                </c:pt>
                <c:pt idx="7">
                  <c:v>0.40655109534018385</c:v>
                </c:pt>
                <c:pt idx="8">
                  <c:v>7.9446046179246443E-2</c:v>
                </c:pt>
                <c:pt idx="9">
                  <c:v>0.10004805204406003</c:v>
                </c:pt>
                <c:pt idx="10">
                  <c:v>5.5176067617850717E-2</c:v>
                </c:pt>
                <c:pt idx="11">
                  <c:v>0.5342068948522708</c:v>
                </c:pt>
                <c:pt idx="12">
                  <c:v>0.5041497252408762</c:v>
                </c:pt>
                <c:pt idx="13">
                  <c:v>4.0957590990857794E-2</c:v>
                </c:pt>
                <c:pt idx="14">
                  <c:v>3.654419555949829E-2</c:v>
                </c:pt>
                <c:pt idx="15">
                  <c:v>4.0860254799043885E-2</c:v>
                </c:pt>
                <c:pt idx="16">
                  <c:v>4.9661171484192107E-2</c:v>
                </c:pt>
                <c:pt idx="17">
                  <c:v>0.12134989280697864</c:v>
                </c:pt>
                <c:pt idx="18">
                  <c:v>3.070525615435795E-2</c:v>
                </c:pt>
                <c:pt idx="19">
                  <c:v>5.450210689731648E-2</c:v>
                </c:pt>
                <c:pt idx="20">
                  <c:v>0.22807348266430102</c:v>
                </c:pt>
                <c:pt idx="21">
                  <c:v>3.2454843399620514E-2</c:v>
                </c:pt>
                <c:pt idx="22">
                  <c:v>0.17924151696606788</c:v>
                </c:pt>
                <c:pt idx="23">
                  <c:v>9.2290727187600119E-2</c:v>
                </c:pt>
                <c:pt idx="24">
                  <c:v>5.6770409797688576E-2</c:v>
                </c:pt>
                <c:pt idx="25">
                  <c:v>2.1327714940489392E-2</c:v>
                </c:pt>
                <c:pt idx="26">
                  <c:v>0.10623690889825288</c:v>
                </c:pt>
                <c:pt idx="27">
                  <c:v>3.0906089056454991E-2</c:v>
                </c:pt>
                <c:pt idx="28">
                  <c:v>0.29676203149257041</c:v>
                </c:pt>
                <c:pt idx="29">
                  <c:v>7.2583228604519365E-3</c:v>
                </c:pt>
                <c:pt idx="30">
                  <c:v>2.097779749143688E-2</c:v>
                </c:pt>
                <c:pt idx="31">
                  <c:v>0.10231512284073828</c:v>
                </c:pt>
                <c:pt idx="32">
                  <c:v>0.15696754638870408</c:v>
                </c:pt>
              </c:numCache>
            </c:numRef>
          </c:yVal>
          <c:smooth val="0"/>
        </c:ser>
        <c:ser>
          <c:idx val="1"/>
          <c:order val="1"/>
          <c:tx>
            <c:v>Lakes (n=3)</c:v>
          </c:tx>
          <c:spPr>
            <a:ln w="28575">
              <a:noFill/>
            </a:ln>
          </c:spPr>
          <c:marker>
            <c:symbol val="square"/>
            <c:size val="14"/>
          </c:marker>
          <c:xVal>
            <c:numRef>
              <c:f>'All (meql'!$W$32:$W$34</c:f>
              <c:numCache>
                <c:formatCode>0.0</c:formatCode>
                <c:ptCount val="3"/>
                <c:pt idx="0">
                  <c:v>0.12902953413679291</c:v>
                </c:pt>
                <c:pt idx="1">
                  <c:v>0.15641347791510085</c:v>
                </c:pt>
                <c:pt idx="2">
                  <c:v>0.24462170160043417</c:v>
                </c:pt>
              </c:numCache>
            </c:numRef>
          </c:xVal>
          <c:yVal>
            <c:numRef>
              <c:f>'All (meql'!$X$32:$X$34</c:f>
              <c:numCache>
                <c:formatCode>0.0</c:formatCode>
                <c:ptCount val="3"/>
                <c:pt idx="0">
                  <c:v>2.097779749143688E-2</c:v>
                </c:pt>
                <c:pt idx="1">
                  <c:v>0.10231512284073828</c:v>
                </c:pt>
                <c:pt idx="2">
                  <c:v>0.15696754638870408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662080"/>
        <c:axId val="77668352"/>
      </c:scatterChart>
      <c:valAx>
        <c:axId val="77662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SO</a:t>
                </a:r>
                <a:r>
                  <a:rPr lang="en-US" baseline="-25000" dirty="0" smtClean="0"/>
                  <a:t>4</a:t>
                </a:r>
                <a:r>
                  <a:rPr lang="en-US" baseline="30000" dirty="0" smtClean="0"/>
                  <a:t>2-</a:t>
                </a:r>
                <a:r>
                  <a:rPr lang="en-US" dirty="0" smtClean="0"/>
                  <a:t> </a:t>
                </a:r>
                <a:r>
                  <a:rPr lang="en-US" dirty="0"/>
                  <a:t>+ </a:t>
                </a:r>
                <a:r>
                  <a:rPr lang="en-US" dirty="0" smtClean="0"/>
                  <a:t>HCO</a:t>
                </a:r>
                <a:r>
                  <a:rPr lang="en-US" baseline="-25000" dirty="0" smtClean="0"/>
                  <a:t>3</a:t>
                </a:r>
                <a:r>
                  <a:rPr lang="en-US" sz="1800" b="1" i="0" u="none" strike="noStrike" baseline="30000" dirty="0" smtClean="0">
                    <a:effectLst/>
                  </a:rPr>
                  <a:t>-</a:t>
                </a:r>
                <a:r>
                  <a:rPr lang="en-US" dirty="0" smtClean="0"/>
                  <a:t> </a:t>
                </a:r>
                <a:r>
                  <a:rPr lang="en-US" dirty="0"/>
                  <a:t>(</a:t>
                </a:r>
                <a:r>
                  <a:rPr lang="en-US" dirty="0" err="1"/>
                  <a:t>meq</a:t>
                </a:r>
                <a:r>
                  <a:rPr lang="en-US" dirty="0"/>
                  <a:t>/l)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77668352"/>
        <c:crosses val="autoZero"/>
        <c:crossBetween val="midCat"/>
      </c:valAx>
      <c:valAx>
        <c:axId val="7766835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Ca</a:t>
                </a:r>
                <a:r>
                  <a:rPr lang="en-US" baseline="30000" dirty="0" smtClean="0"/>
                  <a:t>2+</a:t>
                </a:r>
                <a:r>
                  <a:rPr lang="en-US" dirty="0" smtClean="0"/>
                  <a:t>+Mg</a:t>
                </a:r>
                <a:r>
                  <a:rPr lang="en-US" baseline="30000" dirty="0" smtClean="0"/>
                  <a:t>2</a:t>
                </a:r>
                <a:r>
                  <a:rPr lang="en-US" baseline="30000" dirty="0"/>
                  <a:t>+ </a:t>
                </a:r>
                <a:r>
                  <a:rPr lang="en-US" dirty="0"/>
                  <a:t>(</a:t>
                </a:r>
                <a:r>
                  <a:rPr lang="en-US" dirty="0" err="1"/>
                  <a:t>meq</a:t>
                </a:r>
                <a:r>
                  <a:rPr lang="en-US" dirty="0"/>
                  <a:t>/l)</a:t>
                </a:r>
              </a:p>
            </c:rich>
          </c:tx>
          <c:layout>
            <c:manualLayout>
              <c:xMode val="edge"/>
              <c:yMode val="edge"/>
              <c:x val="1.5889125432509501E-2"/>
              <c:y val="0.22852955063816438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77662080"/>
        <c:crosses val="autoZero"/>
        <c:crossBetween val="midCat"/>
        <c:majorUnit val="0.2"/>
      </c:valAx>
      <c:spPr>
        <a:ln>
          <a:solidFill>
            <a:schemeClr val="tx1"/>
          </a:solidFill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3843421801981957"/>
          <c:y val="5.9313058352993456E-2"/>
          <c:w val="0.25203230672067467"/>
          <c:h val="0.21998903716580512"/>
        </c:manualLayout>
      </c:layout>
      <c:overlay val="0"/>
      <c:spPr>
        <a:solidFill>
          <a:schemeClr val="bg1">
            <a:lumMod val="95000"/>
          </a:schemeClr>
        </a:solidFill>
      </c:spPr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18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5"/>
          </c:marker>
          <c:trendline>
            <c:spPr>
              <a:ln w="38100"/>
            </c:spPr>
            <c:trendlineType val="linear"/>
            <c:dispRSqr val="1"/>
            <c:dispEq val="1"/>
            <c:trendlineLbl>
              <c:layout>
                <c:manualLayout>
                  <c:x val="9.2302988160045715E-2"/>
                  <c:y val="-0.1136968577565455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y = 0.02x + 0.01
R² = 0.02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'All (meql'!$C$2:$C$34</c:f>
              <c:numCache>
                <c:formatCode>0.0</c:formatCode>
                <c:ptCount val="33"/>
                <c:pt idx="0">
                  <c:v>0.20956521739130435</c:v>
                </c:pt>
                <c:pt idx="1">
                  <c:v>0.18304347826086956</c:v>
                </c:pt>
                <c:pt idx="2">
                  <c:v>0.20913043478260868</c:v>
                </c:pt>
                <c:pt idx="3">
                  <c:v>9.2608695652173903E-2</c:v>
                </c:pt>
                <c:pt idx="4">
                  <c:v>4.3043478260869565E-2</c:v>
                </c:pt>
                <c:pt idx="5">
                  <c:v>0.16695652173913042</c:v>
                </c:pt>
                <c:pt idx="6">
                  <c:v>0.16652173913043478</c:v>
                </c:pt>
                <c:pt idx="7">
                  <c:v>0.22434782608695653</c:v>
                </c:pt>
                <c:pt idx="8">
                  <c:v>0.13869565217391305</c:v>
                </c:pt>
                <c:pt idx="9">
                  <c:v>0.21652173913043479</c:v>
                </c:pt>
                <c:pt idx="10">
                  <c:v>0.02</c:v>
                </c:pt>
                <c:pt idx="11">
                  <c:v>9.1304347826086957E-2</c:v>
                </c:pt>
                <c:pt idx="12">
                  <c:v>0.12913043478260872</c:v>
                </c:pt>
                <c:pt idx="13">
                  <c:v>0.42956521739130438</c:v>
                </c:pt>
                <c:pt idx="14">
                  <c:v>7.91304347826087E-2</c:v>
                </c:pt>
                <c:pt idx="15">
                  <c:v>3.3913043478260872E-2</c:v>
                </c:pt>
                <c:pt idx="16">
                  <c:v>0.21565217391304348</c:v>
                </c:pt>
                <c:pt idx="17">
                  <c:v>0.26043478260869568</c:v>
                </c:pt>
                <c:pt idx="18">
                  <c:v>4.8260869565217399E-2</c:v>
                </c:pt>
                <c:pt idx="19">
                  <c:v>8.3913043478260868E-2</c:v>
                </c:pt>
                <c:pt idx="20">
                  <c:v>6.478260869565218E-2</c:v>
                </c:pt>
                <c:pt idx="21">
                  <c:v>5.8260869565217394E-2</c:v>
                </c:pt>
                <c:pt idx="22">
                  <c:v>0.40043478260869569</c:v>
                </c:pt>
                <c:pt idx="23">
                  <c:v>9.4782608695652179E-2</c:v>
                </c:pt>
                <c:pt idx="24">
                  <c:v>0.19043478260869565</c:v>
                </c:pt>
                <c:pt idx="25">
                  <c:v>0.27869565217391307</c:v>
                </c:pt>
                <c:pt idx="26">
                  <c:v>0.23826086956521741</c:v>
                </c:pt>
                <c:pt idx="27">
                  <c:v>2.9565217391304351E-2</c:v>
                </c:pt>
                <c:pt idx="28">
                  <c:v>0.09</c:v>
                </c:pt>
                <c:pt idx="29">
                  <c:v>0.19999999999999998</c:v>
                </c:pt>
                <c:pt idx="30">
                  <c:v>0.12304347826086957</c:v>
                </c:pt>
                <c:pt idx="31">
                  <c:v>5.2173913043478258E-2</c:v>
                </c:pt>
                <c:pt idx="32">
                  <c:v>9.0434782608695655E-2</c:v>
                </c:pt>
              </c:numCache>
            </c:numRef>
          </c:xVal>
          <c:yVal>
            <c:numRef>
              <c:f>'All (meql'!$H$2:$H$34</c:f>
              <c:numCache>
                <c:formatCode>0.0</c:formatCode>
                <c:ptCount val="33"/>
                <c:pt idx="0">
                  <c:v>3.4414668547249644E-2</c:v>
                </c:pt>
                <c:pt idx="1">
                  <c:v>4.7954866008462623E-3</c:v>
                </c:pt>
                <c:pt idx="2">
                  <c:v>1.6925246826516218E-3</c:v>
                </c:pt>
                <c:pt idx="3">
                  <c:v>1.4386459802538786E-2</c:v>
                </c:pt>
                <c:pt idx="4">
                  <c:v>5.0775740479548654E-3</c:v>
                </c:pt>
                <c:pt idx="5">
                  <c:v>5.0775740479548654E-3</c:v>
                </c:pt>
                <c:pt idx="6">
                  <c:v>4.9929478138222842E-2</c:v>
                </c:pt>
                <c:pt idx="7">
                  <c:v>2.5952045133991537E-2</c:v>
                </c:pt>
                <c:pt idx="8">
                  <c:v>3.2157968970380812E-2</c:v>
                </c:pt>
                <c:pt idx="9">
                  <c:v>1.4950634696755994E-2</c:v>
                </c:pt>
                <c:pt idx="10">
                  <c:v>5.0775740479548654E-3</c:v>
                </c:pt>
                <c:pt idx="11">
                  <c:v>1.6925246826516218E-2</c:v>
                </c:pt>
                <c:pt idx="12">
                  <c:v>1.5232722143864598E-2</c:v>
                </c:pt>
                <c:pt idx="13">
                  <c:v>8.1805359661495051E-3</c:v>
                </c:pt>
                <c:pt idx="14">
                  <c:v>5.3596614950634693E-3</c:v>
                </c:pt>
                <c:pt idx="15">
                  <c:v>5.0775740479548654E-3</c:v>
                </c:pt>
                <c:pt idx="16">
                  <c:v>1.8617771509167842E-2</c:v>
                </c:pt>
                <c:pt idx="17">
                  <c:v>1.9746121297602257E-3</c:v>
                </c:pt>
                <c:pt idx="18">
                  <c:v>2.2566995768688292E-3</c:v>
                </c:pt>
                <c:pt idx="19">
                  <c:v>1.325811001410437E-2</c:v>
                </c:pt>
                <c:pt idx="20">
                  <c:v>2.5387870239774327E-3</c:v>
                </c:pt>
                <c:pt idx="21">
                  <c:v>1.325811001410437E-2</c:v>
                </c:pt>
                <c:pt idx="22">
                  <c:v>5.6417489421720732E-3</c:v>
                </c:pt>
                <c:pt idx="23">
                  <c:v>1.1565585331452749E-2</c:v>
                </c:pt>
                <c:pt idx="24">
                  <c:v>4.2313117066290545E-3</c:v>
                </c:pt>
                <c:pt idx="25">
                  <c:v>1.5514809590973202E-2</c:v>
                </c:pt>
                <c:pt idx="26">
                  <c:v>4.9083215796897034E-2</c:v>
                </c:pt>
                <c:pt idx="27">
                  <c:v>1.4104372355430183E-3</c:v>
                </c:pt>
                <c:pt idx="28">
                  <c:v>1.241184767277856E-2</c:v>
                </c:pt>
                <c:pt idx="29">
                  <c:v>2.2284908321579689E-2</c:v>
                </c:pt>
                <c:pt idx="30">
                  <c:v>1.2129760225669957E-2</c:v>
                </c:pt>
                <c:pt idx="31">
                  <c:v>1.5514809590973202E-2</c:v>
                </c:pt>
                <c:pt idx="32">
                  <c:v>3.1875881523272212E-2</c:v>
                </c:pt>
              </c:numCache>
            </c:numRef>
          </c:yVal>
          <c:smooth val="0"/>
        </c:ser>
        <c:ser>
          <c:idx val="1"/>
          <c:order val="1"/>
          <c:tx>
            <c:v>Lakes (n=30)</c:v>
          </c:tx>
          <c:spPr>
            <a:ln w="28575">
              <a:noFill/>
            </a:ln>
          </c:spPr>
          <c:marker>
            <c:symbol val="square"/>
            <c:size val="15"/>
          </c:marker>
          <c:xVal>
            <c:numRef>
              <c:f>'All (meql'!$C$32:$C$34</c:f>
              <c:numCache>
                <c:formatCode>0.0</c:formatCode>
                <c:ptCount val="3"/>
                <c:pt idx="0">
                  <c:v>0.12304347826086957</c:v>
                </c:pt>
                <c:pt idx="1">
                  <c:v>5.2173913043478258E-2</c:v>
                </c:pt>
                <c:pt idx="2">
                  <c:v>9.0434782608695655E-2</c:v>
                </c:pt>
              </c:numCache>
            </c:numRef>
          </c:xVal>
          <c:yVal>
            <c:numRef>
              <c:f>'All (meql'!$H$32:$H$34</c:f>
              <c:numCache>
                <c:formatCode>0.0</c:formatCode>
                <c:ptCount val="3"/>
                <c:pt idx="0">
                  <c:v>1.2129760225669957E-2</c:v>
                </c:pt>
                <c:pt idx="1">
                  <c:v>1.5514809590973202E-2</c:v>
                </c:pt>
                <c:pt idx="2">
                  <c:v>3.1875881523272212E-2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21152"/>
        <c:axId val="78323072"/>
      </c:scatterChart>
      <c:valAx>
        <c:axId val="78321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Na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 </a:t>
                </a:r>
                <a:r>
                  <a:rPr lang="en-US" dirty="0"/>
                  <a:t>(</a:t>
                </a:r>
                <a:r>
                  <a:rPr lang="en-US" dirty="0" err="1"/>
                  <a:t>meq</a:t>
                </a:r>
                <a:r>
                  <a:rPr lang="en-US" dirty="0"/>
                  <a:t>/l)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78323072"/>
        <c:crosses val="autoZero"/>
        <c:crossBetween val="midCat"/>
      </c:valAx>
      <c:valAx>
        <c:axId val="78323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 dirty="0" smtClean="0"/>
                  <a:t>Cl</a:t>
                </a:r>
                <a:r>
                  <a:rPr lang="en-US" b="1" baseline="30000" dirty="0" smtClean="0"/>
                  <a:t>-</a:t>
                </a:r>
                <a:r>
                  <a:rPr lang="en-US" b="1" dirty="0" smtClean="0"/>
                  <a:t> </a:t>
                </a:r>
                <a:r>
                  <a:rPr lang="en-US" b="1" dirty="0"/>
                  <a:t>(</a:t>
                </a:r>
                <a:r>
                  <a:rPr lang="en-US" b="1" dirty="0" err="1"/>
                  <a:t>meq</a:t>
                </a:r>
                <a:r>
                  <a:rPr lang="en-US" b="1" dirty="0"/>
                  <a:t>/l)</a:t>
                </a:r>
              </a:p>
            </c:rich>
          </c:tx>
          <c:layout>
            <c:manualLayout>
              <c:xMode val="edge"/>
              <c:yMode val="edge"/>
              <c:x val="0"/>
              <c:y val="0.32104226073646142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7832115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3289599766692592"/>
          <c:y val="4.2152916651236279E-2"/>
          <c:w val="0.23560948585077848"/>
          <c:h val="0.18082211544396301"/>
        </c:manualLayout>
      </c:layout>
      <c:overlay val="0"/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18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89443642810617"/>
          <c:y val="2.8863273472472611E-2"/>
          <c:w val="0.67739124774808712"/>
          <c:h val="0.79824200108439625"/>
        </c:manualLayout>
      </c:layout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5"/>
          </c:marker>
          <c:xVal>
            <c:numRef>
              <c:f>'All (meql'!$N$2:$N$31</c:f>
              <c:numCache>
                <c:formatCode>0.0</c:formatCode>
                <c:ptCount val="30"/>
                <c:pt idx="0">
                  <c:v>0.87499184729438872</c:v>
                </c:pt>
                <c:pt idx="1">
                  <c:v>0.86144351960007515</c:v>
                </c:pt>
                <c:pt idx="2">
                  <c:v>0.85513083468769302</c:v>
                </c:pt>
                <c:pt idx="3">
                  <c:v>0.84133303899462297</c:v>
                </c:pt>
                <c:pt idx="4">
                  <c:v>0.86036184495828205</c:v>
                </c:pt>
                <c:pt idx="5">
                  <c:v>0.9970200923512248</c:v>
                </c:pt>
                <c:pt idx="6">
                  <c:v>0.7437094973799262</c:v>
                </c:pt>
                <c:pt idx="7">
                  <c:v>0.83475464253078069</c:v>
                </c:pt>
                <c:pt idx="8">
                  <c:v>0.84239849461572125</c:v>
                </c:pt>
                <c:pt idx="9">
                  <c:v>0.88388900107342894</c:v>
                </c:pt>
                <c:pt idx="10">
                  <c:v>0.51331967213114749</c:v>
                </c:pt>
                <c:pt idx="11">
                  <c:v>0.57184009565997229</c:v>
                </c:pt>
                <c:pt idx="12">
                  <c:v>0.6868177265321006</c:v>
                </c:pt>
                <c:pt idx="13">
                  <c:v>0.97068271044715237</c:v>
                </c:pt>
                <c:pt idx="14">
                  <c:v>0.83208921173185368</c:v>
                </c:pt>
                <c:pt idx="15">
                  <c:v>0.63538363982244772</c:v>
                </c:pt>
                <c:pt idx="16">
                  <c:v>0.95155966394277525</c:v>
                </c:pt>
                <c:pt idx="17">
                  <c:v>0.88173903845758328</c:v>
                </c:pt>
                <c:pt idx="18">
                  <c:v>0.85050316581531216</c:v>
                </c:pt>
                <c:pt idx="19">
                  <c:v>0.82772346727387902</c:v>
                </c:pt>
                <c:pt idx="20">
                  <c:v>0.61579390219758467</c:v>
                </c:pt>
                <c:pt idx="21">
                  <c:v>0.75935707903041549</c:v>
                </c:pt>
                <c:pt idx="22">
                  <c:v>0.89714594581982854</c:v>
                </c:pt>
                <c:pt idx="23">
                  <c:v>0.78184304152677653</c:v>
                </c:pt>
                <c:pt idx="24">
                  <c:v>0.9316458490774312</c:v>
                </c:pt>
                <c:pt idx="25">
                  <c:v>0.96877743287148066</c:v>
                </c:pt>
                <c:pt idx="26">
                  <c:v>0.86268570423066293</c:v>
                </c:pt>
                <c:pt idx="27">
                  <c:v>0.71170719478566058</c:v>
                </c:pt>
                <c:pt idx="28">
                  <c:v>0.66711051930758991</c:v>
                </c:pt>
                <c:pt idx="29">
                  <c:v>0.99257057949479932</c:v>
                </c:pt>
              </c:numCache>
            </c:numRef>
          </c:xVal>
          <c:yVal>
            <c:numRef>
              <c:f>'All (meql'!$O$2:$O$31</c:f>
              <c:numCache>
                <c:formatCode>0</c:formatCode>
                <c:ptCount val="30"/>
                <c:pt idx="0">
                  <c:v>29.900000000000002</c:v>
                </c:pt>
                <c:pt idx="1">
                  <c:v>25.35</c:v>
                </c:pt>
                <c:pt idx="2">
                  <c:v>36.4</c:v>
                </c:pt>
                <c:pt idx="3">
                  <c:v>9.1</c:v>
                </c:pt>
                <c:pt idx="4">
                  <c:v>8.4500000000000011</c:v>
                </c:pt>
                <c:pt idx="5">
                  <c:v>16.25</c:v>
                </c:pt>
                <c:pt idx="6">
                  <c:v>20.8</c:v>
                </c:pt>
                <c:pt idx="7">
                  <c:v>82.55</c:v>
                </c:pt>
                <c:pt idx="8">
                  <c:v>49.4</c:v>
                </c:pt>
                <c:pt idx="9">
                  <c:v>46.15</c:v>
                </c:pt>
                <c:pt idx="10">
                  <c:v>18.850000000000001</c:v>
                </c:pt>
                <c:pt idx="11">
                  <c:v>139.1</c:v>
                </c:pt>
                <c:pt idx="12">
                  <c:v>137.80000000000001</c:v>
                </c:pt>
                <c:pt idx="13">
                  <c:v>35.75</c:v>
                </c:pt>
                <c:pt idx="14">
                  <c:v>9.1</c:v>
                </c:pt>
                <c:pt idx="15">
                  <c:v>7.15</c:v>
                </c:pt>
                <c:pt idx="16">
                  <c:v>16.900000000000002</c:v>
                </c:pt>
                <c:pt idx="17">
                  <c:v>37.050000000000004</c:v>
                </c:pt>
                <c:pt idx="18">
                  <c:v>5.2</c:v>
                </c:pt>
                <c:pt idx="19">
                  <c:v>6.5</c:v>
                </c:pt>
                <c:pt idx="20">
                  <c:v>22.75</c:v>
                </c:pt>
                <c:pt idx="21">
                  <c:v>4.55</c:v>
                </c:pt>
                <c:pt idx="22">
                  <c:v>52.65</c:v>
                </c:pt>
                <c:pt idx="23">
                  <c:v>18.2</c:v>
                </c:pt>
                <c:pt idx="24">
                  <c:v>28.6</c:v>
                </c:pt>
                <c:pt idx="25">
                  <c:v>26</c:v>
                </c:pt>
                <c:pt idx="26">
                  <c:v>30.55</c:v>
                </c:pt>
                <c:pt idx="27">
                  <c:v>1.9500000000000002</c:v>
                </c:pt>
                <c:pt idx="28">
                  <c:v>23.400000000000002</c:v>
                </c:pt>
                <c:pt idx="29">
                  <c:v>14.950000000000001</c:v>
                </c:pt>
              </c:numCache>
            </c:numRef>
          </c:yVal>
          <c:smooth val="0"/>
        </c:ser>
        <c:ser>
          <c:idx val="1"/>
          <c:order val="1"/>
          <c:tx>
            <c:v>Lakes (n=3)</c:v>
          </c:tx>
          <c:spPr>
            <a:ln w="28575">
              <a:noFill/>
            </a:ln>
          </c:spPr>
          <c:marker>
            <c:symbol val="square"/>
            <c:size val="15"/>
          </c:marker>
          <c:xVal>
            <c:numRef>
              <c:f>'All (meql'!$N$32:$N$34</c:f>
              <c:numCache>
                <c:formatCode>0.0</c:formatCode>
                <c:ptCount val="3"/>
                <c:pt idx="0">
                  <c:v>0.94627351784987279</c:v>
                </c:pt>
                <c:pt idx="1">
                  <c:v>0.37135180209394975</c:v>
                </c:pt>
                <c:pt idx="2">
                  <c:v>0.68848689861123957</c:v>
                </c:pt>
              </c:numCache>
            </c:numRef>
          </c:xVal>
          <c:yVal>
            <c:numRef>
              <c:f>'All (meql'!$O$32:$O$34</c:f>
              <c:numCache>
                <c:formatCode>0</c:formatCode>
                <c:ptCount val="3"/>
                <c:pt idx="0">
                  <c:v>20.8</c:v>
                </c:pt>
                <c:pt idx="1">
                  <c:v>21.45</c:v>
                </c:pt>
                <c:pt idx="2">
                  <c:v>28.6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066048"/>
        <c:axId val="78067968"/>
      </c:scatterChart>
      <c:valAx>
        <c:axId val="78066048"/>
        <c:scaling>
          <c:orientation val="minMax"/>
          <c:max val="1"/>
          <c:min val="0.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Na/(Na+Ca)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8067968"/>
        <c:crosses val="autoZero"/>
        <c:crossBetween val="midCat"/>
      </c:valAx>
      <c:valAx>
        <c:axId val="78067968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TDS (mg/l)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7806604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8155024114184023"/>
          <c:y val="4.2541266054963653E-2"/>
          <c:w val="0.18387232214299135"/>
          <c:h val="0.13497932029568466"/>
        </c:manualLayout>
      </c:layout>
      <c:overlay val="0"/>
      <c:spPr>
        <a:solidFill>
          <a:schemeClr val="bg1">
            <a:lumMod val="95000"/>
          </a:schemeClr>
        </a:solidFill>
      </c:spPr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spPr>
    <a:ln w="38100">
      <a:solidFill>
        <a:schemeClr val="tx1"/>
      </a:solidFill>
    </a:ln>
  </c:spPr>
  <c:txPr>
    <a:bodyPr/>
    <a:lstStyle/>
    <a:p>
      <a:pPr>
        <a:defRPr sz="20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Lake Oku</a:t>
            </a:r>
            <a:endParaRPr lang="en-US" dirty="0"/>
          </a:p>
        </c:rich>
      </c:tx>
      <c:layout>
        <c:manualLayout>
          <c:xMode val="edge"/>
          <c:yMode val="edge"/>
          <c:x val="0.25140266841644793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1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chars'!$AJ$2:$AM$2</c:f>
              <c:strCache>
                <c:ptCount val="4"/>
                <c:pt idx="0">
                  <c:v>Mg</c:v>
                </c:pt>
                <c:pt idx="1">
                  <c:v>Ca</c:v>
                </c:pt>
                <c:pt idx="2">
                  <c:v>K</c:v>
                </c:pt>
                <c:pt idx="3">
                  <c:v>Na</c:v>
                </c:pt>
              </c:strCache>
            </c:strRef>
          </c:cat>
          <c:val>
            <c:numRef>
              <c:f>'Pie chars'!$AJ$4:$AM$4</c:f>
              <c:numCache>
                <c:formatCode>0.00</c:formatCode>
                <c:ptCount val="4"/>
                <c:pt idx="0">
                  <c:v>1.3991769547325103E-2</c:v>
                </c:pt>
                <c:pt idx="1">
                  <c:v>8.8323353293413176E-2</c:v>
                </c:pt>
                <c:pt idx="2">
                  <c:v>2.4808184143222504E-2</c:v>
                </c:pt>
                <c:pt idx="3">
                  <c:v>5.2173913043478258E-2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Lake Bambili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chars'!$AJ$2:$AM$2</c:f>
              <c:strCache>
                <c:ptCount val="4"/>
                <c:pt idx="0">
                  <c:v>Mg</c:v>
                </c:pt>
                <c:pt idx="1">
                  <c:v>Ca</c:v>
                </c:pt>
                <c:pt idx="2">
                  <c:v>K</c:v>
                </c:pt>
                <c:pt idx="3">
                  <c:v>Na</c:v>
                </c:pt>
              </c:strCache>
            </c:strRef>
          </c:cat>
          <c:val>
            <c:numRef>
              <c:f>'Pie chars'!$AJ$5:$AM$5</c:f>
              <c:numCache>
                <c:formatCode>0.00</c:formatCode>
                <c:ptCount val="4"/>
                <c:pt idx="0">
                  <c:v>0.11604938271604938</c:v>
                </c:pt>
                <c:pt idx="1">
                  <c:v>4.0918163672654689E-2</c:v>
                </c:pt>
                <c:pt idx="2">
                  <c:v>3.4782608695652174E-2</c:v>
                </c:pt>
                <c:pt idx="3">
                  <c:v>9.0434782608695655E-2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All springs (n=30)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3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chars'!$AJ$2:$AM$2</c:f>
              <c:strCache>
                <c:ptCount val="4"/>
                <c:pt idx="0">
                  <c:v>Mg</c:v>
                </c:pt>
                <c:pt idx="1">
                  <c:v>Ca</c:v>
                </c:pt>
                <c:pt idx="2">
                  <c:v>K</c:v>
                </c:pt>
                <c:pt idx="3">
                  <c:v>Na</c:v>
                </c:pt>
              </c:strCache>
            </c:strRef>
          </c:cat>
          <c:val>
            <c:numRef>
              <c:f>'Pie chars'!$AJ$6:$AM$6</c:f>
              <c:numCache>
                <c:formatCode>0.00</c:formatCode>
                <c:ptCount val="4"/>
                <c:pt idx="0">
                  <c:v>9.4108916323731168E-2</c:v>
                </c:pt>
                <c:pt idx="1">
                  <c:v>2.6430472388556218E-2</c:v>
                </c:pt>
                <c:pt idx="2">
                  <c:v>4.2208013640238705E-2</c:v>
                </c:pt>
                <c:pt idx="3">
                  <c:v>0.15623188405797103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Lake Ber</a:t>
            </a:r>
          </a:p>
        </c:rich>
      </c:tx>
      <c:layout>
        <c:manualLayout>
          <c:xMode val="edge"/>
          <c:yMode val="edge"/>
          <c:x val="0.39308333333333334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2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chars'!$AS$2:$AW$2</c:f>
              <c:strCache>
                <c:ptCount val="5"/>
                <c:pt idx="0">
                  <c:v>F</c:v>
                </c:pt>
                <c:pt idx="1">
                  <c:v>Cl</c:v>
                </c:pt>
                <c:pt idx="2">
                  <c:v>HCO3</c:v>
                </c:pt>
                <c:pt idx="3">
                  <c:v>NO3</c:v>
                </c:pt>
                <c:pt idx="4">
                  <c:v>SO4</c:v>
                </c:pt>
              </c:strCache>
            </c:strRef>
          </c:cat>
          <c:val>
            <c:numRef>
              <c:f>'Pie chars'!$AS$3:$AW$3</c:f>
              <c:numCache>
                <c:formatCode>0.00</c:formatCode>
                <c:ptCount val="5"/>
                <c:pt idx="0">
                  <c:v>3.1578947368421052E-3</c:v>
                </c:pt>
                <c:pt idx="1">
                  <c:v>1.2129760225669957E-2</c:v>
                </c:pt>
                <c:pt idx="2">
                  <c:v>0.12819672131147541</c:v>
                </c:pt>
                <c:pt idx="3">
                  <c:v>4.8387096774193548E-4</c:v>
                </c:pt>
                <c:pt idx="4">
                  <c:v>8.3281282531750991E-4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Lake Oku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2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solidFill>
                <a:srgbClr val="FFC0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chars'!$AS$2:$AW$2</c:f>
              <c:strCache>
                <c:ptCount val="5"/>
                <c:pt idx="0">
                  <c:v>F</c:v>
                </c:pt>
                <c:pt idx="1">
                  <c:v>Cl</c:v>
                </c:pt>
                <c:pt idx="2">
                  <c:v>HCO3</c:v>
                </c:pt>
                <c:pt idx="3">
                  <c:v>NO3</c:v>
                </c:pt>
                <c:pt idx="4">
                  <c:v>SO4</c:v>
                </c:pt>
              </c:strCache>
            </c:strRef>
          </c:cat>
          <c:val>
            <c:numRef>
              <c:f>'Pie chars'!$AS$4:$AW$4</c:f>
              <c:numCache>
                <c:formatCode>0.00</c:formatCode>
                <c:ptCount val="5"/>
                <c:pt idx="0">
                  <c:v>1.5789473684210526E-3</c:v>
                </c:pt>
                <c:pt idx="1">
                  <c:v>1.5514809590973202E-2</c:v>
                </c:pt>
                <c:pt idx="2">
                  <c:v>0.14475409836065573</c:v>
                </c:pt>
                <c:pt idx="3">
                  <c:v>0</c:v>
                </c:pt>
                <c:pt idx="4">
                  <c:v>1.165937955444514E-2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Lake Bambili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solidFill>
                <a:srgbClr val="FFFF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chars'!$AS$2:$AW$2</c:f>
              <c:strCache>
                <c:ptCount val="5"/>
                <c:pt idx="0">
                  <c:v>F</c:v>
                </c:pt>
                <c:pt idx="1">
                  <c:v>Cl</c:v>
                </c:pt>
                <c:pt idx="2">
                  <c:v>HCO3</c:v>
                </c:pt>
                <c:pt idx="3">
                  <c:v>NO3</c:v>
                </c:pt>
                <c:pt idx="4">
                  <c:v>SO4</c:v>
                </c:pt>
              </c:strCache>
            </c:strRef>
          </c:cat>
          <c:val>
            <c:numRef>
              <c:f>'Pie chars'!$AS$5:$AW$5</c:f>
              <c:numCache>
                <c:formatCode>0.00</c:formatCode>
                <c:ptCount val="5"/>
                <c:pt idx="0">
                  <c:v>1.9473684210526314E-3</c:v>
                </c:pt>
                <c:pt idx="1">
                  <c:v>3.1875881523272212E-2</c:v>
                </c:pt>
                <c:pt idx="2">
                  <c:v>0.24262295081967214</c:v>
                </c:pt>
                <c:pt idx="3">
                  <c:v>0</c:v>
                </c:pt>
                <c:pt idx="4">
                  <c:v>1.9987507807620237E-3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1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Springs (n=30)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solidFill>
                <a:srgbClr val="FFFF00"/>
              </a:solidFill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'Pie chars'!$AS$2:$AW$2</c:f>
              <c:strCache>
                <c:ptCount val="5"/>
                <c:pt idx="0">
                  <c:v>F</c:v>
                </c:pt>
                <c:pt idx="1">
                  <c:v>Cl</c:v>
                </c:pt>
                <c:pt idx="2">
                  <c:v>HCO3</c:v>
                </c:pt>
                <c:pt idx="3">
                  <c:v>NO3</c:v>
                </c:pt>
                <c:pt idx="4">
                  <c:v>SO4</c:v>
                </c:pt>
              </c:strCache>
            </c:strRef>
          </c:cat>
          <c:val>
            <c:numRef>
              <c:f>'Pie chars'!$AS$6:$AW$6</c:f>
              <c:numCache>
                <c:formatCode>0.00</c:formatCode>
                <c:ptCount val="5"/>
                <c:pt idx="0">
                  <c:v>4.0175438596491229E-3</c:v>
                </c:pt>
                <c:pt idx="1">
                  <c:v>1.3944522802068642E-2</c:v>
                </c:pt>
                <c:pt idx="2">
                  <c:v>0.26775956284153002</c:v>
                </c:pt>
                <c:pt idx="3">
                  <c:v>1.8976881720430109E-2</c:v>
                </c:pt>
                <c:pt idx="4">
                  <c:v>4.8997154556180162E-3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9491064081392"/>
          <c:y val="5.6935998384817284E-2"/>
          <c:w val="0.59387892870660319"/>
          <c:h val="0.80246568045145983"/>
        </c:manualLayout>
      </c:layout>
      <c:scatterChart>
        <c:scatterStyle val="lineMarker"/>
        <c:varyColors val="0"/>
        <c:ser>
          <c:idx val="0"/>
          <c:order val="0"/>
          <c:tx>
            <c:v>Springs (n=30)</c:v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'Stabl Iso-all'!$G$3:$G$32</c:f>
              <c:numCache>
                <c:formatCode>0.0</c:formatCode>
                <c:ptCount val="30"/>
                <c:pt idx="0">
                  <c:v>-3.76</c:v>
                </c:pt>
                <c:pt idx="1">
                  <c:v>-3.54</c:v>
                </c:pt>
                <c:pt idx="2">
                  <c:v>-3.53</c:v>
                </c:pt>
                <c:pt idx="3">
                  <c:v>-2.98</c:v>
                </c:pt>
                <c:pt idx="4">
                  <c:v>-3.6</c:v>
                </c:pt>
                <c:pt idx="5">
                  <c:v>-3.09</c:v>
                </c:pt>
                <c:pt idx="6">
                  <c:v>-3.59</c:v>
                </c:pt>
                <c:pt idx="7">
                  <c:v>-3.74</c:v>
                </c:pt>
                <c:pt idx="8">
                  <c:v>-4.1900000000000004</c:v>
                </c:pt>
                <c:pt idx="9">
                  <c:v>-3.73</c:v>
                </c:pt>
                <c:pt idx="10">
                  <c:v>-4.5999999999999996</c:v>
                </c:pt>
                <c:pt idx="11">
                  <c:v>-5.38</c:v>
                </c:pt>
                <c:pt idx="12">
                  <c:v>-5.42</c:v>
                </c:pt>
                <c:pt idx="13">
                  <c:v>-3.34</c:v>
                </c:pt>
                <c:pt idx="14">
                  <c:v>-3.54</c:v>
                </c:pt>
                <c:pt idx="15">
                  <c:v>-3.31</c:v>
                </c:pt>
                <c:pt idx="16">
                  <c:v>-2.81</c:v>
                </c:pt>
                <c:pt idx="17">
                  <c:v>-3.03</c:v>
                </c:pt>
                <c:pt idx="18">
                  <c:v>-3.38</c:v>
                </c:pt>
                <c:pt idx="19">
                  <c:v>-2.5099999999999998</c:v>
                </c:pt>
                <c:pt idx="20">
                  <c:v>-4.57</c:v>
                </c:pt>
                <c:pt idx="21">
                  <c:v>-3.11</c:v>
                </c:pt>
                <c:pt idx="22">
                  <c:v>-2.82</c:v>
                </c:pt>
                <c:pt idx="23">
                  <c:v>-2.87</c:v>
                </c:pt>
                <c:pt idx="24">
                  <c:v>-4.49</c:v>
                </c:pt>
                <c:pt idx="25">
                  <c:v>-4.47</c:v>
                </c:pt>
                <c:pt idx="26">
                  <c:v>-4.84</c:v>
                </c:pt>
                <c:pt idx="27">
                  <c:v>-5.07</c:v>
                </c:pt>
                <c:pt idx="28">
                  <c:v>-5.41</c:v>
                </c:pt>
                <c:pt idx="29">
                  <c:v>-4.2</c:v>
                </c:pt>
              </c:numCache>
            </c:numRef>
          </c:xVal>
          <c:yVal>
            <c:numRef>
              <c:f>'Stabl Iso-all'!$H$3:$H$32</c:f>
              <c:numCache>
                <c:formatCode>0.0</c:formatCode>
                <c:ptCount val="30"/>
                <c:pt idx="0">
                  <c:v>-18.89</c:v>
                </c:pt>
                <c:pt idx="1">
                  <c:v>-18.29</c:v>
                </c:pt>
                <c:pt idx="2">
                  <c:v>-17.64</c:v>
                </c:pt>
                <c:pt idx="3">
                  <c:v>-15.39</c:v>
                </c:pt>
                <c:pt idx="4">
                  <c:v>-17.75</c:v>
                </c:pt>
                <c:pt idx="5">
                  <c:v>-14.87</c:v>
                </c:pt>
                <c:pt idx="6">
                  <c:v>-17.46</c:v>
                </c:pt>
                <c:pt idx="7">
                  <c:v>-17.649999999999999</c:v>
                </c:pt>
                <c:pt idx="8">
                  <c:v>-20.27</c:v>
                </c:pt>
                <c:pt idx="9">
                  <c:v>-17.649999999999999</c:v>
                </c:pt>
                <c:pt idx="10">
                  <c:v>-22.07</c:v>
                </c:pt>
                <c:pt idx="11">
                  <c:v>-26.02</c:v>
                </c:pt>
                <c:pt idx="12">
                  <c:v>-26.97</c:v>
                </c:pt>
                <c:pt idx="13">
                  <c:v>-13.97</c:v>
                </c:pt>
                <c:pt idx="14">
                  <c:v>-15.48</c:v>
                </c:pt>
                <c:pt idx="15">
                  <c:v>-15.42</c:v>
                </c:pt>
                <c:pt idx="16">
                  <c:v>-10.51</c:v>
                </c:pt>
                <c:pt idx="17">
                  <c:v>-12.84</c:v>
                </c:pt>
                <c:pt idx="18">
                  <c:v>-13.94</c:v>
                </c:pt>
                <c:pt idx="19">
                  <c:v>-10.42</c:v>
                </c:pt>
                <c:pt idx="20">
                  <c:v>-20.62</c:v>
                </c:pt>
                <c:pt idx="21">
                  <c:v>-14.89</c:v>
                </c:pt>
                <c:pt idx="22">
                  <c:v>-11.19</c:v>
                </c:pt>
                <c:pt idx="23">
                  <c:v>-11.31</c:v>
                </c:pt>
                <c:pt idx="24">
                  <c:v>-21.57</c:v>
                </c:pt>
                <c:pt idx="25">
                  <c:v>-22.75</c:v>
                </c:pt>
                <c:pt idx="26">
                  <c:v>-23.85</c:v>
                </c:pt>
                <c:pt idx="27">
                  <c:v>-24.46</c:v>
                </c:pt>
                <c:pt idx="28">
                  <c:v>-27.63</c:v>
                </c:pt>
                <c:pt idx="29">
                  <c:v>-17.88</c:v>
                </c:pt>
              </c:numCache>
            </c:numRef>
          </c:yVal>
          <c:smooth val="0"/>
        </c:ser>
        <c:ser>
          <c:idx val="1"/>
          <c:order val="1"/>
          <c:tx>
            <c:v>Lake Bambili</c:v>
          </c:tx>
          <c:spPr>
            <a:ln w="28575">
              <a:noFill/>
            </a:ln>
          </c:spPr>
          <c:marker>
            <c:symbol val="square"/>
            <c:size val="13"/>
          </c:marker>
          <c:xVal>
            <c:numRef>
              <c:f>'Stabl Iso-all'!$Q$3</c:f>
              <c:numCache>
                <c:formatCode>0.0</c:formatCode>
                <c:ptCount val="1"/>
                <c:pt idx="0">
                  <c:v>-2.71</c:v>
                </c:pt>
              </c:numCache>
            </c:numRef>
          </c:xVal>
          <c:yVal>
            <c:numRef>
              <c:f>'Stabl Iso-all'!$R$3</c:f>
              <c:numCache>
                <c:formatCode>0.0</c:formatCode>
                <c:ptCount val="1"/>
                <c:pt idx="0">
                  <c:v>-14.45</c:v>
                </c:pt>
              </c:numCache>
            </c:numRef>
          </c:yVal>
          <c:smooth val="0"/>
        </c:ser>
        <c:ser>
          <c:idx val="2"/>
          <c:order val="2"/>
          <c:tx>
            <c:v>Lake Ber</c:v>
          </c:tx>
          <c:spPr>
            <a:ln w="28575">
              <a:noFill/>
            </a:ln>
          </c:spPr>
          <c:marker>
            <c:symbol val="triangle"/>
            <c:size val="13"/>
          </c:marker>
          <c:dPt>
            <c:idx val="0"/>
            <c:marker>
              <c:symbol val="triangle"/>
              <c:size val="15"/>
            </c:marker>
            <c:bubble3D val="0"/>
          </c:dPt>
          <c:xVal>
            <c:numRef>
              <c:f>'Stabl Iso-all'!$Q$4</c:f>
              <c:numCache>
                <c:formatCode>0.0</c:formatCode>
                <c:ptCount val="1"/>
                <c:pt idx="0">
                  <c:v>-2.16</c:v>
                </c:pt>
              </c:numCache>
            </c:numRef>
          </c:xVal>
          <c:yVal>
            <c:numRef>
              <c:f>'Stabl Iso-all'!$R$4</c:f>
              <c:numCache>
                <c:formatCode>0.0</c:formatCode>
                <c:ptCount val="1"/>
                <c:pt idx="0">
                  <c:v>-10.44</c:v>
                </c:pt>
              </c:numCache>
            </c:numRef>
          </c:yVal>
          <c:smooth val="0"/>
        </c:ser>
        <c:ser>
          <c:idx val="3"/>
          <c:order val="3"/>
          <c:tx>
            <c:v>Lake Oku</c:v>
          </c:tx>
          <c:spPr>
            <a:ln w="28575">
              <a:noFill/>
            </a:ln>
          </c:spPr>
          <c:marker>
            <c:symbol val="x"/>
            <c:size val="13"/>
            <c:spPr>
              <a:solidFill>
                <a:schemeClr val="accent6">
                  <a:lumMod val="75000"/>
                </a:schemeClr>
              </a:solidFill>
            </c:spPr>
          </c:marker>
          <c:xVal>
            <c:numRef>
              <c:f>'Stabl Iso-all'!$Q$5</c:f>
              <c:numCache>
                <c:formatCode>0.0</c:formatCode>
                <c:ptCount val="1"/>
                <c:pt idx="0">
                  <c:v>-0.03</c:v>
                </c:pt>
              </c:numCache>
            </c:numRef>
          </c:xVal>
          <c:yVal>
            <c:numRef>
              <c:f>'Stabl Iso-all'!$R$5</c:f>
              <c:numCache>
                <c:formatCode>0.0</c:formatCode>
                <c:ptCount val="1"/>
                <c:pt idx="0">
                  <c:v>-1.69</c:v>
                </c:pt>
              </c:numCache>
            </c:numRef>
          </c:yVal>
          <c:smooth val="0"/>
        </c:ser>
        <c:ser>
          <c:idx val="5"/>
          <c:order val="4"/>
          <c:tx>
            <c:v>Dam water</c:v>
          </c:tx>
          <c:spPr>
            <a:ln w="28575">
              <a:noFill/>
            </a:ln>
          </c:spPr>
          <c:marker>
            <c:symbol val="circle"/>
            <c:size val="15"/>
          </c:marker>
          <c:xVal>
            <c:numRef>
              <c:f>'Stabl Iso-all'!$Q$7</c:f>
              <c:numCache>
                <c:formatCode>0.0</c:formatCode>
                <c:ptCount val="1"/>
                <c:pt idx="0">
                  <c:v>-2.5140000000000002</c:v>
                </c:pt>
              </c:numCache>
            </c:numRef>
          </c:xVal>
          <c:yVal>
            <c:numRef>
              <c:f>'Stabl Iso-all'!$R$7</c:f>
              <c:numCache>
                <c:formatCode>0.0</c:formatCode>
                <c:ptCount val="1"/>
                <c:pt idx="0">
                  <c:v>-10.943999999999999</c:v>
                </c:pt>
              </c:numCache>
            </c:numRef>
          </c:yVal>
          <c:smooth val="0"/>
        </c:ser>
        <c:ser>
          <c:idx val="4"/>
          <c:order val="5"/>
          <c:tx>
            <c:v>Local Meteoric Line</c:v>
          </c:tx>
          <c:spPr>
            <a:ln w="28575">
              <a:noFill/>
            </a:ln>
          </c:spPr>
          <c:marker>
            <c:symbol val="none"/>
          </c:marker>
          <c:trendline>
            <c:name>Local Meteoric Line</c:name>
            <c:spPr>
              <a:ln w="38100">
                <a:solidFill>
                  <a:srgbClr val="FF000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-0.1690755581712142"/>
                  <c:y val="-1.8301174673862528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FF0000"/>
                        </a:solidFill>
                      </a:defRPr>
                    </a:pPr>
                    <a:r>
                      <a:rPr lang="en-US" b="1" dirty="0">
                        <a:solidFill>
                          <a:srgbClr val="FF0000"/>
                        </a:solidFill>
                      </a:rPr>
                      <a:t>δD = </a:t>
                    </a:r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7.9</a:t>
                    </a:r>
                    <a:r>
                      <a:rPr lang="el-GR" b="1" dirty="0" smtClean="0">
                        <a:solidFill>
                          <a:srgbClr val="FF0000"/>
                        </a:solidFill>
                      </a:rPr>
                      <a:t>δ</a:t>
                    </a:r>
                    <a:r>
                      <a:rPr lang="en-US" b="1" baseline="30000" dirty="0">
                        <a:solidFill>
                          <a:srgbClr val="FF0000"/>
                        </a:solidFill>
                      </a:rPr>
                      <a:t>18</a:t>
                    </a:r>
                    <a:r>
                      <a:rPr lang="en-US" b="1" dirty="0">
                        <a:solidFill>
                          <a:srgbClr val="FF0000"/>
                        </a:solidFill>
                      </a:rPr>
                      <a:t>O + </a:t>
                    </a:r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13.4</a:t>
                    </a:r>
                    <a:r>
                      <a:rPr lang="en-US" b="1" dirty="0">
                        <a:solidFill>
                          <a:srgbClr val="FF0000"/>
                        </a:solidFill>
                      </a:rPr>
                      <a:t>
R² = 1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'Stabl Iso-all'!$T$3:$T$5</c:f>
              <c:numCache>
                <c:formatCode>0.0</c:formatCode>
                <c:ptCount val="3"/>
                <c:pt idx="0">
                  <c:v>-5.5</c:v>
                </c:pt>
                <c:pt idx="1">
                  <c:v>-3</c:v>
                </c:pt>
                <c:pt idx="2">
                  <c:v>0.4</c:v>
                </c:pt>
              </c:numCache>
            </c:numRef>
          </c:xVal>
          <c:yVal>
            <c:numRef>
              <c:f>'Stabl Iso-all'!$U$3:$U$5</c:f>
              <c:numCache>
                <c:formatCode>0.0</c:formatCode>
                <c:ptCount val="3"/>
                <c:pt idx="0">
                  <c:v>-30.354999999999997</c:v>
                </c:pt>
                <c:pt idx="1">
                  <c:v>-10.53</c:v>
                </c:pt>
                <c:pt idx="2">
                  <c:v>16.431999999999999</c:v>
                </c:pt>
              </c:numCache>
            </c:numRef>
          </c:yVal>
          <c:smooth val="0"/>
        </c:ser>
        <c:ser>
          <c:idx val="6"/>
          <c:order val="6"/>
          <c:tx>
            <c:v>Evaporation Line</c:v>
          </c:tx>
          <c:spPr>
            <a:ln w="28575">
              <a:noFill/>
            </a:ln>
          </c:spPr>
          <c:marker>
            <c:symbol val="none"/>
          </c:marker>
          <c:trendline>
            <c:name>Evaporation Line</c:name>
            <c:spPr>
              <a:ln w="28575">
                <a:prstDash val="sysDash"/>
              </a:ln>
            </c:spPr>
            <c:trendlineType val="linear"/>
            <c:dispRSqr val="1"/>
            <c:dispEq val="1"/>
            <c:trendlineLbl>
              <c:layout>
                <c:manualLayout>
                  <c:x val="-0.14977627610946131"/>
                  <c:y val="-0.11452229095045778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 dirty="0"/>
                      <a:t>δD = </a:t>
                    </a:r>
                    <a:r>
                      <a:rPr lang="en-US" b="1" dirty="0" smtClean="0"/>
                      <a:t>4.6</a:t>
                    </a:r>
                    <a:r>
                      <a:rPr lang="el-GR" b="1" dirty="0" smtClean="0"/>
                      <a:t>δ</a:t>
                    </a:r>
                    <a:r>
                      <a:rPr lang="en-US" b="1" baseline="30000" dirty="0"/>
                      <a:t>18</a:t>
                    </a:r>
                    <a:r>
                      <a:rPr lang="en-US" b="1" dirty="0"/>
                      <a:t>O - </a:t>
                    </a:r>
                    <a:r>
                      <a:rPr lang="en-US" b="1" dirty="0" smtClean="0"/>
                      <a:t>1.4</a:t>
                    </a:r>
                    <a:r>
                      <a:rPr lang="en-US" b="1" dirty="0"/>
                      <a:t>
R² = 0.99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'Stabl Iso-all'!$Q$3:$Q$6</c:f>
              <c:numCache>
                <c:formatCode>0.0</c:formatCode>
                <c:ptCount val="4"/>
                <c:pt idx="0">
                  <c:v>-2.71</c:v>
                </c:pt>
                <c:pt idx="1">
                  <c:v>-2.16</c:v>
                </c:pt>
                <c:pt idx="2">
                  <c:v>-0.03</c:v>
                </c:pt>
                <c:pt idx="3" formatCode="General">
                  <c:v>-4</c:v>
                </c:pt>
              </c:numCache>
            </c:numRef>
          </c:xVal>
          <c:yVal>
            <c:numRef>
              <c:f>'Stabl Iso-all'!$R$3:$R$6</c:f>
              <c:numCache>
                <c:formatCode>0.0</c:formatCode>
                <c:ptCount val="4"/>
                <c:pt idx="0">
                  <c:v>-14.45</c:v>
                </c:pt>
                <c:pt idx="1">
                  <c:v>-10.44</c:v>
                </c:pt>
                <c:pt idx="2">
                  <c:v>-1.69</c:v>
                </c:pt>
                <c:pt idx="3">
                  <c:v>-19.7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86432"/>
        <c:axId val="77588352"/>
      </c:scatterChart>
      <c:valAx>
        <c:axId val="77586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 dirty="0" smtClean="0"/>
                  <a:t>δ</a:t>
                </a:r>
                <a:r>
                  <a:rPr lang="en-US" baseline="30000" dirty="0" smtClean="0"/>
                  <a:t>18</a:t>
                </a:r>
                <a:r>
                  <a:rPr lang="en-US" dirty="0" smtClean="0"/>
                  <a:t>O (‰)</a:t>
                </a:r>
                <a:endParaRPr lang="en-US" dirty="0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77588352"/>
        <c:crossesAt val="-40"/>
        <c:crossBetween val="midCat"/>
      </c:valAx>
      <c:valAx>
        <c:axId val="77588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 dirty="0" smtClean="0"/>
                  <a:t>δ</a:t>
                </a:r>
                <a:r>
                  <a:rPr lang="en-US" dirty="0" smtClean="0"/>
                  <a:t>D (‰)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8396355207236848E-3"/>
              <c:y val="0.37800554211925169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77586432"/>
        <c:crossesAt val="-40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7590938344187979"/>
          <c:y val="2.4870812075011604E-2"/>
          <c:w val="0.32409061655812016"/>
          <c:h val="0.83394900566603714"/>
        </c:manualLayout>
      </c:layout>
      <c:overlay val="0"/>
      <c:spPr>
        <a:solidFill>
          <a:schemeClr val="bg1">
            <a:lumMod val="95000"/>
          </a:schemeClr>
        </a:solidFill>
      </c:spPr>
    </c:legend>
    <c:plotVisOnly val="1"/>
    <c:dispBlanksAs val="gap"/>
    <c:showDLblsOverMax val="0"/>
  </c:chart>
  <c:spPr>
    <a:ln w="28575">
      <a:solidFill>
        <a:schemeClr val="tx1"/>
      </a:solidFill>
    </a:ln>
  </c:spPr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0.11712</cdr:x>
      <cdr:y>0.04412</cdr:y>
    </cdr:from>
    <cdr:to>
      <cdr:x>0.72973</cdr:x>
      <cdr:y>0.82353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936104" y="216024"/>
          <a:ext cx="4896544" cy="381642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bg2">
              <a:lumMod val="75000"/>
            </a:schemeClr>
          </a:solidFill>
          <a:prstDash val="lgDashDot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0.13393</cdr:x>
      <cdr:y>0.04167</cdr:y>
    </cdr:from>
    <cdr:to>
      <cdr:x>0.71429</cdr:x>
      <cdr:y>0.83333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1080120" y="216024"/>
          <a:ext cx="4680520" cy="410445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bg2">
              <a:lumMod val="50000"/>
            </a:schemeClr>
          </a:solidFill>
          <a:prstDash val="lgDashDot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0.13331</cdr:x>
      <cdr:y>0.03573</cdr:y>
    </cdr:from>
    <cdr:to>
      <cdr:x>0.81342</cdr:x>
      <cdr:y>0.76964</cdr:y>
    </cdr:to>
    <cdr:sp macro="" textlink="">
      <cdr:nvSpPr>
        <cdr:cNvPr id="4" name="Freeform 3"/>
        <cdr:cNvSpPr/>
      </cdr:nvSpPr>
      <cdr:spPr>
        <a:xfrm xmlns:a="http://schemas.openxmlformats.org/drawingml/2006/main">
          <a:off x="1118234" y="191387"/>
          <a:ext cx="5705110" cy="3930807"/>
        </a:xfrm>
        <a:custGeom xmlns:a="http://schemas.openxmlformats.org/drawingml/2006/main">
          <a:avLst/>
          <a:gdLst>
            <a:gd name="connsiteX0" fmla="*/ 2484140 w 2606969"/>
            <a:gd name="connsiteY0" fmla="*/ 0 h 2838734"/>
            <a:gd name="connsiteX1" fmla="*/ 247 w 2606969"/>
            <a:gd name="connsiteY1" fmla="*/ 1269242 h 2838734"/>
            <a:gd name="connsiteX2" fmla="*/ 2606969 w 2606969"/>
            <a:gd name="connsiteY2" fmla="*/ 2838734 h 2838734"/>
            <a:gd name="connsiteX0" fmla="*/ 1508896 w 2651602"/>
            <a:gd name="connsiteY0" fmla="*/ 0 h 2866564"/>
            <a:gd name="connsiteX1" fmla="*/ 44880 w 2651602"/>
            <a:gd name="connsiteY1" fmla="*/ 1297072 h 2866564"/>
            <a:gd name="connsiteX2" fmla="*/ 2651602 w 2651602"/>
            <a:gd name="connsiteY2" fmla="*/ 2866564 h 2866564"/>
            <a:gd name="connsiteX0" fmla="*/ 1479372 w 2622078"/>
            <a:gd name="connsiteY0" fmla="*/ 0 h 2866564"/>
            <a:gd name="connsiteX1" fmla="*/ 15356 w 2622078"/>
            <a:gd name="connsiteY1" fmla="*/ 1297072 h 2866564"/>
            <a:gd name="connsiteX2" fmla="*/ 2622078 w 2622078"/>
            <a:gd name="connsiteY2" fmla="*/ 2866564 h 2866564"/>
            <a:gd name="connsiteX0" fmla="*/ 1479995 w 2648040"/>
            <a:gd name="connsiteY0" fmla="*/ 0 h 2671761"/>
            <a:gd name="connsiteX1" fmla="*/ 15979 w 2648040"/>
            <a:gd name="connsiteY1" fmla="*/ 1297072 h 2671761"/>
            <a:gd name="connsiteX2" fmla="*/ 2648040 w 2648040"/>
            <a:gd name="connsiteY2" fmla="*/ 2671761 h 2671761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</a:cxnLst>
          <a:rect l="l" t="t" r="r" b="b"/>
          <a:pathLst>
            <a:path w="2648040" h="2671761">
              <a:moveTo>
                <a:pt x="1479995" y="0"/>
              </a:moveTo>
              <a:cubicBezTo>
                <a:pt x="1469403" y="17730"/>
                <a:pt x="-178695" y="851779"/>
                <a:pt x="15979" y="1297072"/>
              </a:cubicBezTo>
              <a:cubicBezTo>
                <a:pt x="210653" y="1742365"/>
                <a:pt x="1354914" y="2123576"/>
                <a:pt x="2648040" y="2671761"/>
              </a:cubicBezTo>
            </a:path>
          </a:pathLst>
        </a:custGeom>
        <a:ln xmlns:a="http://schemas.openxmlformats.org/drawingml/2006/main" w="381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0.43009</cdr:x>
      <cdr:y>0.05972</cdr:y>
    </cdr:from>
    <cdr:to>
      <cdr:x>0.81895</cdr:x>
      <cdr:y>0.58974</cdr:y>
    </cdr:to>
    <cdr:sp macro="" textlink="">
      <cdr:nvSpPr>
        <cdr:cNvPr id="5" name="Freeform 4"/>
        <cdr:cNvSpPr/>
      </cdr:nvSpPr>
      <cdr:spPr>
        <a:xfrm xmlns:a="http://schemas.openxmlformats.org/drawingml/2006/main">
          <a:off x="3607754" y="319878"/>
          <a:ext cx="3261977" cy="2838734"/>
        </a:xfrm>
        <a:custGeom xmlns:a="http://schemas.openxmlformats.org/drawingml/2006/main">
          <a:avLst/>
          <a:gdLst>
            <a:gd name="connsiteX0" fmla="*/ 2484140 w 2606969"/>
            <a:gd name="connsiteY0" fmla="*/ 0 h 2838734"/>
            <a:gd name="connsiteX1" fmla="*/ 247 w 2606969"/>
            <a:gd name="connsiteY1" fmla="*/ 1269242 h 2838734"/>
            <a:gd name="connsiteX2" fmla="*/ 2606969 w 2606969"/>
            <a:gd name="connsiteY2" fmla="*/ 2838734 h 2838734"/>
            <a:gd name="connsiteX0" fmla="*/ 3139148 w 3261977"/>
            <a:gd name="connsiteY0" fmla="*/ 0 h 2838734"/>
            <a:gd name="connsiteX1" fmla="*/ 163 w 3261977"/>
            <a:gd name="connsiteY1" fmla="*/ 1569493 h 2838734"/>
            <a:gd name="connsiteX2" fmla="*/ 3261977 w 3261977"/>
            <a:gd name="connsiteY2" fmla="*/ 2838734 h 2838734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</a:cxnLst>
          <a:rect l="l" t="t" r="r" b="b"/>
          <a:pathLst>
            <a:path w="3261977" h="2838734">
              <a:moveTo>
                <a:pt x="3139148" y="0"/>
              </a:moveTo>
              <a:cubicBezTo>
                <a:pt x="1886966" y="398060"/>
                <a:pt x="-20308" y="1096371"/>
                <a:pt x="163" y="1569493"/>
              </a:cubicBezTo>
              <a:cubicBezTo>
                <a:pt x="20634" y="2042615"/>
                <a:pt x="1968851" y="2290549"/>
                <a:pt x="3261977" y="2838734"/>
              </a:cubicBezTo>
            </a:path>
          </a:pathLst>
        </a:custGeom>
        <a:ln xmlns:a="http://schemas.openxmlformats.org/drawingml/2006/main" w="381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0.75541</cdr:x>
      <cdr:y>0.26126</cdr:y>
    </cdr:from>
    <cdr:to>
      <cdr:x>0.77258</cdr:x>
      <cdr:y>0.46292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6336704" y="1399279"/>
          <a:ext cx="144016" cy="108012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DD9B1-E576-422F-97AD-57B69F128472}" type="datetimeFigureOut">
              <a:rPr kumimoji="1" lang="ja-JP" altLang="en-US" smtClean="0"/>
              <a:t>2013/7/28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E7DA9-B877-4BA3-A8A6-AFD5CFC023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559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54934" y="0"/>
            <a:ext cx="2949099" cy="4969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2783E1-FACD-4040-BC48-85FE0F10559F}" type="datetime1">
              <a:rPr lang="en-GB"/>
              <a:pPr lvl="0"/>
              <a:t>28/07/2013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440641"/>
            <a:ext cx="2949099" cy="4969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54934" y="9440641"/>
            <a:ext cx="2949099" cy="4969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B6F076D-6ED3-4F95-B7DD-511BE5B3452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51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B6F076D-6ED3-4F95-B7DD-511BE5B345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95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B6F076D-6ED3-4F95-B7DD-511BE5B345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9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3222A8-4CB6-4A16-9982-48D6937DA573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3C3E15-D635-49E6-9C55-54FB6D08AC2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12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65E5BD-1813-4440-90CA-3FB32DCE2BEE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57FD4A-E3B7-47F1-A9E7-13F256136C3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7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ADE00D-CBF6-41EB-82A9-AE5428DC29AF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97A2EA-348F-4DAF-A691-94D041A7917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8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B61502-F41A-4693-9547-2F9BBB38634D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472BEC-FE31-45DA-928D-8D4C57677E3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1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924E13-237D-4BA5-890F-A6FE84E5743E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ACF1BC-0095-4FE1-915F-017A18F3C4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99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171B28-C8FD-481D-864F-78BE53010AF3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790FC-0A74-4DAD-96B2-6096FD34EF9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33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FFE63D-D409-436D-BE7F-4705ADC7AC62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667EDB-0B69-43FA-B0EA-1A629B890E9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83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B6C197-9F33-4BD8-83FD-F73FDCE4DE8C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CAC566-A92F-440B-A42E-5C384C8CEC9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97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561EB4-CA54-4679-8143-CAA6FD62C32E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B100FB-7AAE-4E4B-9E73-6CD7A77AC85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5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2E6F38-DB4E-49A0-AA7D-92CCF5C841BD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E7079A-5014-4BA6-9956-878E1FA01CA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4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0D8CCB-AA3D-49B2-BF86-1FA5AC401195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0BEA62-C7ED-43E7-B78C-895F4AE4B2D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0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72EA8D8-F2B5-4C52-99B6-ACD8E2EB8ECE}" type="datetime1">
              <a:rPr lang="en-GB" smtClean="0"/>
              <a:pPr lvl="0"/>
              <a:t>28/07/2013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535EF27-6ECC-4E38-AA76-77666202F2C3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judevom\Desktop\PhD-THESIS MATERIAL\Fieldwork pics selection\CIMG07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http://t2.gstatic.com/images?q=tbn:ANd9GcSr03Oczhuj5-MSFgXaVKx7qYWkb4cIrvp6hv3dTnucycag0VRAc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7" t="3636" r="16722" b="-2"/>
          <a:stretch>
            <a:fillRect/>
          </a:stretch>
        </p:blipFill>
        <p:spPr bwMode="auto">
          <a:xfrm>
            <a:off x="7481888" y="5562426"/>
            <a:ext cx="1579562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http://www.jst.go.jp/global/english/common/images/fos_bann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4" y="5634434"/>
            <a:ext cx="18288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http://www.sakoda-lab.iis.u-tokyo.ac.jp/JSTJICA-SATREPS/logo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773" y="5589240"/>
            <a:ext cx="1895475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76200" y="1628800"/>
            <a:ext cx="8966200" cy="187220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0000CC"/>
                </a:solidFill>
                <a:latin typeface="Arial Rounded MT Bold" pitchFamily="34" charset="0"/>
              </a:rPr>
              <a:t>Physico-chemical and isotopic composition of some lakes and springs in the Bamenda Highlands, North West Cameroon</a:t>
            </a:r>
            <a:endParaRPr lang="en-GB" sz="3200" dirty="0">
              <a:solidFill>
                <a:srgbClr val="0000CC"/>
              </a:solidFill>
              <a:latin typeface="Arial Rounded MT Bold" pitchFamily="34" charset="0"/>
            </a:endParaRPr>
          </a:p>
        </p:txBody>
      </p:sp>
      <p:pic>
        <p:nvPicPr>
          <p:cNvPr id="10" name="Picture 16" descr="http://portalnippon.com/images/stories/vida-estilo/culinaria/2011/04-2011/logo_jic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360" y="5607050"/>
            <a:ext cx="17526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7470775" y="0"/>
            <a:ext cx="1647825" cy="1282700"/>
            <a:chOff x="1904058" y="-31532"/>
            <a:chExt cx="1648663" cy="1281926"/>
          </a:xfrm>
        </p:grpSpPr>
        <p:pic>
          <p:nvPicPr>
            <p:cNvPr id="12" name="Picture 14" descr="http://unimaps.com/flags-africa/cameroon-flag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4058" y="-31532"/>
              <a:ext cx="1648663" cy="128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1915177" y="1031451"/>
              <a:ext cx="1637544" cy="1951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Arial Rounded MT Bold" pitchFamily="34" charset="0"/>
                </a:rPr>
                <a:t>Cameroon</a:t>
              </a:r>
              <a:endParaRPr lang="en-US" dirty="0">
                <a:solidFill>
                  <a:srgbClr val="FFFFFF"/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0" y="-20638"/>
            <a:ext cx="1919288" cy="1287463"/>
            <a:chOff x="944489" y="-3174"/>
            <a:chExt cx="1919138" cy="1286906"/>
          </a:xfrm>
        </p:grpSpPr>
        <p:pic>
          <p:nvPicPr>
            <p:cNvPr id="15" name="Picture 18" descr="https://www.cia.gov/library/publications/the-world-factbook/graphics/flags/large/ja-lgflag.g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489" y="-3174"/>
              <a:ext cx="1919138" cy="128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384099" y="914400"/>
              <a:ext cx="8741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Arial Rounded MT Bold" pitchFamily="34" charset="0"/>
                </a:rPr>
                <a:t>Japan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123728" y="404664"/>
            <a:ext cx="518457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CVL8 Workshop, July 28,  2013; 10:30 – 10:50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76200" y="3717032"/>
            <a:ext cx="8966200" cy="18002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baseline="30000" dirty="0">
              <a:solidFill>
                <a:schemeClr val="tx1"/>
              </a:solidFill>
              <a:latin typeface="Arial Rounded MT Bold" pitchFamily="34" charset="0"/>
              <a:cs typeface="Times New Roman" pitchFamily="18" charset="0"/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MJ </a:t>
            </a:r>
            <a:r>
              <a:rPr lang="en-GB" b="1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Wirmvem</a:t>
            </a:r>
            <a:r>
              <a:rPr lang="en-GB" b="1" baseline="30000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</a:rPr>
              <a:t>a</a:t>
            </a:r>
            <a:r>
              <a:rPr lang="en-GB" dirty="0" smtClean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*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T Ohba</a:t>
            </a:r>
            <a:r>
              <a:rPr lang="en-GB" b="1" baseline="30000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a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WY </a:t>
            </a:r>
            <a:r>
              <a:rPr lang="en-GB" dirty="0" err="1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Fantong</a:t>
            </a:r>
            <a:r>
              <a:rPr lang="en-GB" b="1" baseline="30000" dirty="0" err="1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b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SN </a:t>
            </a:r>
            <a:r>
              <a:rPr lang="en-GB" dirty="0" err="1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Ayonghe</a:t>
            </a:r>
            <a:r>
              <a:rPr lang="en-GB" b="1" baseline="30000" dirty="0" err="1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c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JY  </a:t>
            </a:r>
            <a:r>
              <a:rPr lang="en-GB" dirty="0" err="1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Suila</a:t>
            </a:r>
            <a:r>
              <a:rPr lang="en-GB" b="1" baseline="30000" dirty="0" err="1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d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ANE Asaah</a:t>
            </a:r>
            <a:r>
              <a:rPr lang="en-GB" b="1" baseline="30000" dirty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e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K </a:t>
            </a:r>
            <a:r>
              <a:rPr lang="en-GB" dirty="0" err="1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Asai</a:t>
            </a:r>
            <a:r>
              <a:rPr lang="en-GB" b="1" baseline="30000" dirty="0" err="1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f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G Tanyileke</a:t>
            </a:r>
            <a:r>
              <a:rPr lang="en-GB" b="1" baseline="30000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b</a:t>
            </a:r>
            <a:r>
              <a:rPr lang="en-GB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, JV </a:t>
            </a:r>
            <a:r>
              <a:rPr lang="en-GB" dirty="0" err="1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Hell</a:t>
            </a:r>
            <a:r>
              <a:rPr lang="en-GB" b="1" baseline="30000" dirty="0" err="1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b</a:t>
            </a:r>
            <a:endParaRPr lang="en-GB" b="1" baseline="30000" dirty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</a:endParaRPr>
          </a:p>
          <a:p>
            <a:pPr algn="ctr"/>
            <a:r>
              <a:rPr lang="en-GB" sz="2800" baseline="30000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_____________________________________________________</a:t>
            </a:r>
          </a:p>
          <a:p>
            <a:pPr algn="ctr"/>
            <a:r>
              <a:rPr lang="en-GB" sz="1500" b="1" baseline="30000" dirty="0" smtClean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a</a:t>
            </a:r>
            <a:r>
              <a:rPr lang="en-GB" sz="1500" b="1" dirty="0" smtClean="0">
                <a:solidFill>
                  <a:srgbClr val="FF0000"/>
                </a:solidFill>
                <a:latin typeface="Arial "/>
              </a:rPr>
              <a:t>Tokai </a:t>
            </a:r>
            <a:r>
              <a:rPr lang="en-GB" sz="1500" b="1" dirty="0">
                <a:solidFill>
                  <a:srgbClr val="FF0000"/>
                </a:solidFill>
                <a:latin typeface="Arial "/>
              </a:rPr>
              <a:t>University, Japan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,  </a:t>
            </a:r>
            <a:r>
              <a:rPr lang="en-GB" sz="1300" baseline="30000" dirty="0" err="1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b</a:t>
            </a:r>
            <a:r>
              <a:rPr lang="en-GB" sz="1300" b="1" dirty="0" err="1">
                <a:solidFill>
                  <a:schemeClr val="tx1"/>
                </a:solidFill>
                <a:latin typeface="Arial "/>
              </a:rPr>
              <a:t>IRGM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, Cameroon, </a:t>
            </a:r>
            <a:r>
              <a:rPr lang="en-GB" sz="1300" baseline="30000" dirty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c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University 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of Buea, Cameroon </a:t>
            </a:r>
            <a:r>
              <a:rPr lang="en-GB" sz="1300" baseline="30000" dirty="0" err="1" smtClean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d</a:t>
            </a:r>
            <a:r>
              <a:rPr lang="en-GB" sz="1300" b="1" dirty="0" err="1" smtClean="0">
                <a:solidFill>
                  <a:schemeClr val="tx1"/>
                </a:solidFill>
                <a:latin typeface="Arial "/>
              </a:rPr>
              <a:t>G.B.H.S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. Atiela, Cameroon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,</a:t>
            </a:r>
          </a:p>
          <a:p>
            <a:pPr algn="ctr"/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 </a:t>
            </a:r>
            <a:r>
              <a:rPr lang="en-GB" sz="1300" baseline="30000" dirty="0" err="1" smtClean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e</a:t>
            </a:r>
            <a:r>
              <a:rPr lang="en-GB" sz="1300" b="1" dirty="0" err="1" smtClean="0">
                <a:solidFill>
                  <a:schemeClr val="tx1"/>
                </a:solidFill>
                <a:latin typeface="Arial "/>
              </a:rPr>
              <a:t>Tokyo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 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Institute of 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Technology, Japan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, </a:t>
            </a:r>
            <a:r>
              <a:rPr lang="en-GB" sz="1300" baseline="30000" dirty="0" err="1" smtClean="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f</a:t>
            </a:r>
            <a:r>
              <a:rPr lang="en-GB" sz="1300" b="1" dirty="0" err="1" smtClean="0">
                <a:solidFill>
                  <a:schemeClr val="tx1"/>
                </a:solidFill>
                <a:latin typeface="Arial "/>
              </a:rPr>
              <a:t>Geo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-Science </a:t>
            </a:r>
            <a:r>
              <a:rPr lang="en-GB" sz="1300" b="1" dirty="0">
                <a:solidFill>
                  <a:schemeClr val="tx1"/>
                </a:solidFill>
                <a:latin typeface="Arial "/>
              </a:rPr>
              <a:t>Laboratory</a:t>
            </a:r>
            <a:r>
              <a:rPr lang="en-GB" sz="1300" b="1" dirty="0" smtClean="0">
                <a:solidFill>
                  <a:schemeClr val="tx1"/>
                </a:solidFill>
                <a:latin typeface="Arial "/>
              </a:rPr>
              <a:t>, Nagoya, Japan</a:t>
            </a:r>
            <a:endParaRPr lang="en-GB" sz="1300" b="1" dirty="0">
              <a:solidFill>
                <a:schemeClr val="tx1"/>
              </a:solidFill>
              <a:latin typeface="Arial "/>
            </a:endParaRPr>
          </a:p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9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770525"/>
              </p:ext>
            </p:extLst>
          </p:nvPr>
        </p:nvGraphicFramePr>
        <p:xfrm>
          <a:off x="4680" y="3645024"/>
          <a:ext cx="456732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599648"/>
              </p:ext>
            </p:extLst>
          </p:nvPr>
        </p:nvGraphicFramePr>
        <p:xfrm>
          <a:off x="4572000" y="476672"/>
          <a:ext cx="45720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275539"/>
              </p:ext>
            </p:extLst>
          </p:nvPr>
        </p:nvGraphicFramePr>
        <p:xfrm>
          <a:off x="23277" y="476672"/>
          <a:ext cx="4548723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609830"/>
              </p:ext>
            </p:extLst>
          </p:nvPr>
        </p:nvGraphicFramePr>
        <p:xfrm>
          <a:off x="4572000" y="3645024"/>
          <a:ext cx="457200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6459433"/>
            <a:ext cx="9144000" cy="353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3</a:t>
            </a:r>
            <a:r>
              <a:rPr lang="en-GB" sz="17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Major cations in lakes and spring water showing Na and </a:t>
            </a:r>
            <a:r>
              <a:rPr lang="en-GB" sz="1700" b="1" dirty="0" err="1" smtClean="0">
                <a:latin typeface="Arial" pitchFamily="34" charset="0"/>
                <a:cs typeface="Arial" pitchFamily="34" charset="0"/>
              </a:rPr>
              <a:t>Ca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dominance.</a:t>
            </a:r>
            <a:endParaRPr lang="en-GB" sz="17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12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48850"/>
              </p:ext>
            </p:extLst>
          </p:nvPr>
        </p:nvGraphicFramePr>
        <p:xfrm>
          <a:off x="3520" y="3501008"/>
          <a:ext cx="4572000" cy="33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103675"/>
              </p:ext>
            </p:extLst>
          </p:nvPr>
        </p:nvGraphicFramePr>
        <p:xfrm>
          <a:off x="4644008" y="188640"/>
          <a:ext cx="447294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396188"/>
              </p:ext>
            </p:extLst>
          </p:nvPr>
        </p:nvGraphicFramePr>
        <p:xfrm>
          <a:off x="0" y="188640"/>
          <a:ext cx="464400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605683"/>
              </p:ext>
            </p:extLst>
          </p:nvPr>
        </p:nvGraphicFramePr>
        <p:xfrm>
          <a:off x="4584737" y="3501008"/>
          <a:ext cx="4572000" cy="335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6459433"/>
            <a:ext cx="9144000" cy="353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GB" sz="17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Major anions in lakes and spring water showing HCO</a:t>
            </a:r>
            <a:r>
              <a:rPr lang="en-GB" sz="1700" b="1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dominance.</a:t>
            </a:r>
            <a:endParaRPr lang="en-GB" sz="17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7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Fieldwork Pics-32GB\Fieldwork-Jan 2012- pics selection\DSCF67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654406"/>
            <a:ext cx="4680518" cy="3158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Fieldwork Pics-32GB\Fieldwork-Jan 2012- pics selection\DSCF68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620687"/>
            <a:ext cx="4536505" cy="329755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Fieldwork Pics-32GB\Fieldwork pics\Lake Bambili 1 (2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2"/>
          <a:stretch/>
        </p:blipFill>
        <p:spPr bwMode="auto">
          <a:xfrm>
            <a:off x="-36513" y="620688"/>
            <a:ext cx="4680519" cy="329755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0107" y="3429000"/>
            <a:ext cx="1672253" cy="461665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Lake Oku:</a:t>
            </a:r>
            <a:endParaRPr lang="en-GB" sz="2400" b="1" baseline="-25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8634" y="3471391"/>
            <a:ext cx="2185214" cy="461665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Lake Bambili:</a:t>
            </a:r>
            <a:endParaRPr lang="en-GB" sz="2400" b="1" baseline="-25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309320"/>
            <a:ext cx="1486304" cy="461665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Lake Ber</a:t>
            </a:r>
            <a:endParaRPr lang="en-GB" sz="2400" b="1" baseline="-25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entagon 5"/>
          <p:cNvSpPr/>
          <p:nvPr/>
        </p:nvSpPr>
        <p:spPr>
          <a:xfrm>
            <a:off x="-108520" y="-27384"/>
            <a:ext cx="9612560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0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Dominant ions</a:t>
            </a:r>
            <a:endParaRPr lang="en-US" sz="30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4128" y="4797152"/>
            <a:ext cx="28803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All springs (n=30):</a:t>
            </a:r>
            <a:endParaRPr lang="en-GB" sz="2400" b="1" baseline="-25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27584" y="2132856"/>
            <a:ext cx="2283965" cy="484632"/>
            <a:chOff x="2771800" y="3429000"/>
            <a:chExt cx="2283965" cy="484632"/>
          </a:xfrm>
          <a:solidFill>
            <a:schemeClr val="bg1"/>
          </a:solidFill>
        </p:grpSpPr>
        <p:sp>
          <p:nvSpPr>
            <p:cNvPr id="15" name="Rectangle 14"/>
            <p:cNvSpPr/>
            <p:nvPr/>
          </p:nvSpPr>
          <p:spPr>
            <a:xfrm>
              <a:off x="3131840" y="3429000"/>
              <a:ext cx="1923925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CaMg-HCO</a:t>
              </a:r>
              <a:r>
                <a:rPr lang="en-GB" sz="24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24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771800" y="3429000"/>
              <a:ext cx="288032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012160" y="1988840"/>
            <a:ext cx="1839932" cy="484632"/>
            <a:chOff x="2771800" y="3429000"/>
            <a:chExt cx="1839932" cy="484632"/>
          </a:xfrm>
          <a:solidFill>
            <a:schemeClr val="bg1">
              <a:lumMod val="9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3131840" y="3429000"/>
              <a:ext cx="1479892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GB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Ca-HCO</a:t>
              </a:r>
              <a:r>
                <a:rPr lang="en-GB" sz="24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2771800" y="3429000"/>
              <a:ext cx="288032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99592" y="5320632"/>
            <a:ext cx="1839932" cy="484632"/>
            <a:chOff x="2771800" y="3429000"/>
            <a:chExt cx="1839932" cy="484632"/>
          </a:xfrm>
          <a:solidFill>
            <a:schemeClr val="bg1">
              <a:lumMod val="95000"/>
            </a:schemeClr>
          </a:solidFill>
        </p:grpSpPr>
        <p:sp>
          <p:nvSpPr>
            <p:cNvPr id="22" name="Rectangle 21"/>
            <p:cNvSpPr/>
            <p:nvPr/>
          </p:nvSpPr>
          <p:spPr>
            <a:xfrm>
              <a:off x="3131840" y="3429000"/>
              <a:ext cx="1479892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Na-HCO</a:t>
              </a:r>
              <a:r>
                <a:rPr lang="en-GB" sz="24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24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2771800" y="3429000"/>
              <a:ext cx="288032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80948" y="4293096"/>
            <a:ext cx="1803420" cy="484632"/>
            <a:chOff x="2771800" y="3429000"/>
            <a:chExt cx="1803420" cy="484632"/>
          </a:xfrm>
          <a:solidFill>
            <a:schemeClr val="bg2"/>
          </a:solidFill>
        </p:grpSpPr>
        <p:sp>
          <p:nvSpPr>
            <p:cNvPr id="25" name="Rectangle 24"/>
            <p:cNvSpPr/>
            <p:nvPr/>
          </p:nvSpPr>
          <p:spPr>
            <a:xfrm>
              <a:off x="3131840" y="3429000"/>
              <a:ext cx="1443380" cy="44627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GB" sz="23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en-GB" sz="23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a-HCO</a:t>
              </a:r>
              <a:r>
                <a:rPr lang="en-GB" sz="23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23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771800" y="3429000"/>
              <a:ext cx="288032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644006" y="3933056"/>
            <a:ext cx="4536506" cy="1585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4716016" y="5518973"/>
            <a:ext cx="4320480" cy="1661993"/>
            <a:chOff x="78926" y="5301208"/>
            <a:chExt cx="4320480" cy="1661993"/>
          </a:xfrm>
        </p:grpSpPr>
        <p:sp>
          <p:nvSpPr>
            <p:cNvPr id="31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just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23528" y="5301208"/>
              <a:ext cx="4075878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Dominant ions of Lakes Bambili &amp; Oku are similar to those of Lakes Nyos &amp; Monoun (</a:t>
              </a:r>
              <a:r>
                <a:rPr lang="en-US" sz="1700" b="1" dirty="0" smtClean="0">
                  <a:solidFill>
                    <a:srgbClr val="AE1691"/>
                  </a:solidFill>
                  <a:latin typeface="Arial" pitchFamily="34" charset="0"/>
                  <a:cs typeface="Arial" pitchFamily="34" charset="0"/>
                </a:rPr>
                <a:t>Kusakabe et al. 1989</a:t>
              </a:r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) but relatively low concentrations.</a:t>
              </a:r>
            </a:p>
            <a:p>
              <a:pPr algn="just"/>
              <a:endParaRPr lang="en-US" sz="17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599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243442"/>
              </p:ext>
            </p:extLst>
          </p:nvPr>
        </p:nvGraphicFramePr>
        <p:xfrm>
          <a:off x="683568" y="620885"/>
          <a:ext cx="8262664" cy="525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5496" y="6372036"/>
            <a:ext cx="9108504" cy="369332"/>
            <a:chOff x="78926" y="5301208"/>
            <a:chExt cx="9108504" cy="369332"/>
          </a:xfrm>
        </p:grpSpPr>
        <p:sp>
          <p:nvSpPr>
            <p:cNvPr id="6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66958" y="5301208"/>
              <a:ext cx="88204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Meteoric origin; rapid recharge of springs; significant evaporation from lakes.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Pentagon 5"/>
          <p:cNvSpPr/>
          <p:nvPr/>
        </p:nvSpPr>
        <p:spPr>
          <a:xfrm>
            <a:off x="-108520" y="-27384"/>
            <a:ext cx="9612560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Recharge origin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496" y="5877272"/>
            <a:ext cx="910850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5.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Cross plot of </a:t>
            </a:r>
            <a:r>
              <a:rPr lang="el-GR" sz="1600" b="1" dirty="0" smtClean="0">
                <a:latin typeface="Arial"/>
                <a:cs typeface="Arial"/>
              </a:rPr>
              <a:t>δ</a:t>
            </a:r>
            <a:r>
              <a:rPr lang="en-US" sz="1600" b="1" baseline="30000" dirty="0" smtClean="0">
                <a:latin typeface="Arial"/>
                <a:cs typeface="Arial"/>
              </a:rPr>
              <a:t>18</a:t>
            </a:r>
            <a:r>
              <a:rPr lang="en-US" sz="1600" b="1" dirty="0" smtClean="0">
                <a:latin typeface="Arial"/>
                <a:cs typeface="Arial"/>
              </a:rPr>
              <a:t>O vs. </a:t>
            </a:r>
            <a:r>
              <a:rPr lang="el-GR" sz="1600" b="1" dirty="0" smtClean="0">
                <a:latin typeface="Arial"/>
                <a:cs typeface="Arial"/>
              </a:rPr>
              <a:t>δ</a:t>
            </a:r>
            <a:r>
              <a:rPr lang="en-US" sz="1600" b="1" dirty="0" smtClean="0">
                <a:latin typeface="Arial"/>
                <a:cs typeface="Arial"/>
              </a:rPr>
              <a:t>D of lake and spring waters along the </a:t>
            </a:r>
            <a:r>
              <a:rPr lang="en-US" sz="1600" b="1" dirty="0" smtClean="0">
                <a:solidFill>
                  <a:srgbClr val="7030A0"/>
                </a:solidFill>
                <a:latin typeface="Arial"/>
                <a:cs typeface="Arial"/>
              </a:rPr>
              <a:t>LMWL </a:t>
            </a:r>
            <a:r>
              <a:rPr lang="en-US" sz="1100" b="1" dirty="0" smtClean="0">
                <a:latin typeface="Arial"/>
                <a:cs typeface="Arial"/>
              </a:rPr>
              <a:t>(</a:t>
            </a:r>
            <a:r>
              <a:rPr lang="en-US" sz="1100" b="1" dirty="0" smtClean="0">
                <a:solidFill>
                  <a:srgbClr val="7030A0"/>
                </a:solidFill>
                <a:latin typeface="Arial"/>
                <a:cs typeface="Arial"/>
              </a:rPr>
              <a:t>Wirmvem et al., 2013</a:t>
            </a:r>
            <a:r>
              <a:rPr lang="en-US" sz="1100" b="1" dirty="0" smtClean="0">
                <a:latin typeface="Arial"/>
                <a:cs typeface="Arial"/>
              </a:rPr>
              <a:t>)</a:t>
            </a:r>
            <a:r>
              <a:rPr lang="en-US" sz="1100" b="1" dirty="0" smtClean="0">
                <a:solidFill>
                  <a:srgbClr val="7030A0"/>
                </a:solidFill>
                <a:latin typeface="Arial"/>
                <a:cs typeface="Arial"/>
              </a:rPr>
              <a:t>.</a:t>
            </a:r>
            <a:endParaRPr lang="en-US" sz="11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9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5"/>
          <p:cNvSpPr/>
          <p:nvPr/>
        </p:nvSpPr>
        <p:spPr>
          <a:xfrm>
            <a:off x="-108520" y="-27384"/>
            <a:ext cx="9612560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evolution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395536" y="5445224"/>
            <a:ext cx="8424936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</a:t>
            </a:r>
            <a:r>
              <a:rPr lang="en-GB" sz="1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6</a:t>
            </a:r>
            <a:r>
              <a:rPr lang="en-GB" sz="1800" b="1" baseline="0" dirty="0" smtClean="0">
                <a:latin typeface="Arial" pitchFamily="34" charset="0"/>
                <a:cs typeface="Arial" pitchFamily="34" charset="0"/>
              </a:rPr>
              <a:t>. Increase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GB" sz="1800" b="1" baseline="0" dirty="0" smtClean="0">
                <a:latin typeface="Arial" pitchFamily="34" charset="0"/>
                <a:cs typeface="Arial" pitchFamily="34" charset="0"/>
              </a:rPr>
              <a:t>concentrations of cations from 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rain to lakes and springs.</a:t>
            </a:r>
            <a:endParaRPr lang="en-GB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212631"/>
            <a:ext cx="9108504" cy="384721"/>
            <a:chOff x="78926" y="5301208"/>
            <a:chExt cx="9108504" cy="384721"/>
          </a:xfrm>
        </p:grpSpPr>
        <p:sp>
          <p:nvSpPr>
            <p:cNvPr id="8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6958" y="5301208"/>
              <a:ext cx="8820472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00" b="1" dirty="0" smtClean="0">
                  <a:latin typeface="Arial" pitchFamily="34" charset="0"/>
                  <a:cs typeface="Arial" pitchFamily="34" charset="0"/>
                </a:rPr>
                <a:t>Chemical enrichment of lake and spring water after precipitation recharge.</a:t>
              </a:r>
              <a:endParaRPr lang="en-US" sz="1900" b="1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144119"/>
              </p:ext>
            </p:extLst>
          </p:nvPr>
        </p:nvGraphicFramePr>
        <p:xfrm>
          <a:off x="467544" y="764704"/>
          <a:ext cx="82809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164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85997"/>
              </p:ext>
            </p:extLst>
          </p:nvPr>
        </p:nvGraphicFramePr>
        <p:xfrm>
          <a:off x="395536" y="620688"/>
          <a:ext cx="849694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5496" y="6300028"/>
            <a:ext cx="9108504" cy="369332"/>
            <a:chOff x="78926" y="5301208"/>
            <a:chExt cx="9108504" cy="369332"/>
          </a:xfrm>
        </p:grpSpPr>
        <p:sp>
          <p:nvSpPr>
            <p:cNvPr id="4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23528" y="5301208"/>
              <a:ext cx="886390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Lake and spring water chemistry is not influenced by evaporation.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95536" y="5733256"/>
            <a:ext cx="841655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US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 Plot of </a:t>
            </a:r>
            <a:r>
              <a:rPr lang="el-GR" b="1" dirty="0" smtClean="0">
                <a:latin typeface="Arial"/>
                <a:cs typeface="Arial"/>
              </a:rPr>
              <a:t>δ</a:t>
            </a:r>
            <a:r>
              <a:rPr lang="en-US" b="1" baseline="30000" dirty="0" smtClean="0">
                <a:latin typeface="Arial"/>
                <a:cs typeface="Arial"/>
              </a:rPr>
              <a:t>18</a:t>
            </a:r>
            <a:r>
              <a:rPr lang="en-US" b="1" dirty="0" smtClean="0">
                <a:latin typeface="Arial"/>
                <a:cs typeface="Arial"/>
              </a:rPr>
              <a:t>O versus TDS showing an inverse relationship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control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1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control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940025"/>
              </p:ext>
            </p:extLst>
          </p:nvPr>
        </p:nvGraphicFramePr>
        <p:xfrm>
          <a:off x="395536" y="620688"/>
          <a:ext cx="84249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107504" y="5579948"/>
            <a:ext cx="889248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US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Plot of total cations as a function of alkalinity showing a 1:1 relationship.</a:t>
            </a:r>
            <a:endParaRPr lang="en-US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5496" y="6300028"/>
            <a:ext cx="9108504" cy="360099"/>
            <a:chOff x="78926" y="5301208"/>
            <a:chExt cx="9108504" cy="360099"/>
          </a:xfrm>
        </p:grpSpPr>
        <p:sp>
          <p:nvSpPr>
            <p:cNvPr id="14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3528" y="5301208"/>
              <a:ext cx="8863902" cy="36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50" b="1" dirty="0" smtClean="0">
                  <a:latin typeface="Arial" pitchFamily="34" charset="0"/>
                  <a:cs typeface="Arial" pitchFamily="34" charset="0"/>
                </a:rPr>
                <a:t>Lake &amp; spring water chemistry is influenced by silicate weathering </a:t>
              </a:r>
              <a:r>
                <a:rPr lang="en-US" sz="15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(Kim et al 2002).</a:t>
              </a:r>
              <a:endParaRPr lang="en-US" sz="15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041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034887"/>
              </p:ext>
            </p:extLst>
          </p:nvPr>
        </p:nvGraphicFramePr>
        <p:xfrm>
          <a:off x="638587" y="620688"/>
          <a:ext cx="7992888" cy="495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control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651956"/>
            <a:ext cx="8424936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US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Plot of SO</a:t>
            </a:r>
            <a:r>
              <a:rPr lang="en-US" b="1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2-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+HCO</a:t>
            </a:r>
            <a:r>
              <a:rPr lang="en-US" b="1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vs. Ca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+Mg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 showing deficiency in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Ca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+Mg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96" y="6300028"/>
            <a:ext cx="9108504" cy="338554"/>
            <a:chOff x="78926" y="5301208"/>
            <a:chExt cx="9108504" cy="338554"/>
          </a:xfrm>
        </p:grpSpPr>
        <p:sp>
          <p:nvSpPr>
            <p:cNvPr id="7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23528" y="5301208"/>
              <a:ext cx="88639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Excess of SO</a:t>
              </a:r>
              <a:r>
                <a:rPr lang="en-US" sz="1600" b="1" baseline="-25000" dirty="0" smtClean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+HCO</a:t>
              </a:r>
              <a:r>
                <a:rPr lang="en-US" sz="1600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 suggests incongruent dissolution of silicates</a:t>
              </a:r>
              <a:r>
                <a:rPr lang="en-US" sz="14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 (Fisher &amp; </a:t>
              </a:r>
              <a:r>
                <a:rPr lang="en-US" sz="1400" b="1" dirty="0" err="1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Mullican</a:t>
              </a:r>
              <a:r>
                <a:rPr lang="en-US" sz="14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, 1997).</a:t>
              </a:r>
              <a:endParaRPr lang="en-US" sz="1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621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052374"/>
              </p:ext>
            </p:extLst>
          </p:nvPr>
        </p:nvGraphicFramePr>
        <p:xfrm>
          <a:off x="467544" y="476672"/>
          <a:ext cx="806489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5496" y="6309320"/>
            <a:ext cx="9217024" cy="353943"/>
            <a:chOff x="78926" y="5301208"/>
            <a:chExt cx="9108504" cy="353943"/>
          </a:xfrm>
        </p:grpSpPr>
        <p:sp>
          <p:nvSpPr>
            <p:cNvPr id="4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23528" y="5301208"/>
              <a:ext cx="8863902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High Na</a:t>
              </a:r>
              <a:r>
                <a:rPr lang="en-US" sz="170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 relative to Cl</a:t>
              </a:r>
              <a:r>
                <a:rPr lang="en-US" sz="17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 suggests addition of Na</a:t>
              </a:r>
              <a:r>
                <a:rPr lang="en-US" sz="170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 from Na-rich feldspars</a:t>
              </a:r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(Gibbs, 1992).</a:t>
              </a:r>
              <a:endParaRPr lang="en-US" sz="16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control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3012" y="5733256"/>
            <a:ext cx="8321436" cy="353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10.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Plot of Na</a:t>
            </a:r>
            <a:r>
              <a:rPr lang="en-US" sz="17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 against Cl</a:t>
            </a:r>
            <a:r>
              <a:rPr lang="en-US" sz="1700" b="1" baseline="30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showing excess Na</a:t>
            </a:r>
            <a:r>
              <a:rPr lang="en-US" sz="17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 over Cl</a:t>
            </a:r>
            <a:r>
              <a:rPr lang="en-US" sz="1700" b="1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 in lakes &amp; springs.</a:t>
            </a:r>
            <a:endParaRPr lang="en-US" sz="1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86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Chemical control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7956959"/>
              </p:ext>
            </p:extLst>
          </p:nvPr>
        </p:nvGraphicFramePr>
        <p:xfrm>
          <a:off x="589722" y="478779"/>
          <a:ext cx="8136396" cy="504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5776" y="242088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Lake Oku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2276872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Lake Bambili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148478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Lake Ber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496" y="6165304"/>
            <a:ext cx="9108504" cy="353943"/>
            <a:chOff x="78926" y="5301208"/>
            <a:chExt cx="9108504" cy="353943"/>
          </a:xfrm>
        </p:grpSpPr>
        <p:sp>
          <p:nvSpPr>
            <p:cNvPr id="15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3528" y="5301208"/>
              <a:ext cx="8863902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 smtClean="0">
                  <a:latin typeface="Arial" pitchFamily="34" charset="0"/>
                  <a:cs typeface="Arial" pitchFamily="34" charset="0"/>
                </a:rPr>
                <a:t>Controls on lake &amp; spring water chemistry are precipitation and silicate dissolution.</a:t>
              </a:r>
              <a:endParaRPr lang="en-US" sz="16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792088" y="5589240"/>
            <a:ext cx="774035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11.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Gibbs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diagram of  Na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/(Na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+Ca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vs. TDS of lakes &amp; springs.</a:t>
            </a:r>
            <a:endParaRPr lang="en-US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20225553">
            <a:off x="4428646" y="735589"/>
            <a:ext cx="14550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Evaporation</a:t>
            </a:r>
            <a:r>
              <a:rPr lang="en-GB" sz="1700" b="1" dirty="0" smtClean="0">
                <a:solidFill>
                  <a:srgbClr val="FF0000"/>
                </a:solidFill>
              </a:rPr>
              <a:t> dominance</a:t>
            </a:r>
            <a:endParaRPr lang="en-GB" sz="17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7704" y="21328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Rock dominance</a:t>
            </a:r>
            <a:endParaRPr lang="en-GB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931568">
            <a:off x="4002666" y="3106597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Rain dominance</a:t>
            </a:r>
            <a:endParaRPr lang="en-GB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52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5"/>
          <p:cNvSpPr/>
          <p:nvPr/>
        </p:nvSpPr>
        <p:spPr>
          <a:xfrm>
            <a:off x="0" y="-27384"/>
            <a:ext cx="9612560" cy="764703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kern="0" dirty="0" smtClean="0">
                <a:solidFill>
                  <a:srgbClr val="FFFFFF"/>
                </a:solidFill>
                <a:latin typeface="Arial Rounded MT Bold" pitchFamily="34"/>
                <a:cs typeface="Times New Roman" pitchFamily="18"/>
              </a:rPr>
              <a:t>Presentation Outline</a:t>
            </a:r>
            <a:endParaRPr lang="en-GB" sz="3200" b="1" i="0" u="none" strike="noStrike" kern="1200" cap="none" spc="0" baseline="0" dirty="0">
              <a:solidFill>
                <a:srgbClr val="FFFFFF"/>
              </a:solidFill>
              <a:uFillTx/>
              <a:latin typeface="Arial Rounded MT Bold" pitchFamily="34"/>
              <a:ea typeface="Segoe UI" pitchFamily="34"/>
              <a:cs typeface="Segoe UI" pitchFamily="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5497" y="1208946"/>
            <a:ext cx="9043922" cy="553998"/>
            <a:chOff x="35497" y="1208946"/>
            <a:chExt cx="9043922" cy="553998"/>
          </a:xfrm>
        </p:grpSpPr>
        <p:sp>
          <p:nvSpPr>
            <p:cNvPr id="4" name="Rectangle 3"/>
            <p:cNvSpPr/>
            <p:nvPr/>
          </p:nvSpPr>
          <p:spPr>
            <a:xfrm>
              <a:off x="304800" y="1208946"/>
              <a:ext cx="877461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000" b="1" dirty="0" smtClean="0">
                  <a:latin typeface="Arial" pitchFamily="34" charset="0"/>
                  <a:cs typeface="Arial" pitchFamily="34" charset="0"/>
                </a:rPr>
                <a:t>Introduction</a:t>
              </a:r>
              <a:endParaRPr lang="en-GB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Notched Right Arrow 3"/>
            <p:cNvSpPr/>
            <p:nvPr/>
          </p:nvSpPr>
          <p:spPr>
            <a:xfrm>
              <a:off x="35497" y="1412776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0000CC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496" y="5517232"/>
            <a:ext cx="9108504" cy="553998"/>
            <a:chOff x="35496" y="5517232"/>
            <a:chExt cx="9108504" cy="553998"/>
          </a:xfrm>
        </p:grpSpPr>
        <p:sp>
          <p:nvSpPr>
            <p:cNvPr id="13" name="Rectangle 12"/>
            <p:cNvSpPr/>
            <p:nvPr/>
          </p:nvSpPr>
          <p:spPr>
            <a:xfrm>
              <a:off x="320803" y="5517232"/>
              <a:ext cx="882319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3000" b="1" dirty="0" smtClean="0">
                  <a:latin typeface="Arial" pitchFamily="34" charset="0"/>
                  <a:cs typeface="Arial" pitchFamily="34" charset="0"/>
                </a:rPr>
                <a:t>Conclusions</a:t>
              </a:r>
              <a:endParaRPr lang="en-GB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Notched Right Arrow 3"/>
            <p:cNvSpPr/>
            <p:nvPr/>
          </p:nvSpPr>
          <p:spPr>
            <a:xfrm>
              <a:off x="35496" y="5661248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0000CC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496" y="2276872"/>
            <a:ext cx="9108504" cy="553998"/>
            <a:chOff x="35496" y="2667000"/>
            <a:chExt cx="9108504" cy="553998"/>
          </a:xfrm>
        </p:grpSpPr>
        <p:sp>
          <p:nvSpPr>
            <p:cNvPr id="7" name="Rectangle 6"/>
            <p:cNvSpPr/>
            <p:nvPr/>
          </p:nvSpPr>
          <p:spPr>
            <a:xfrm>
              <a:off x="320803" y="2667000"/>
              <a:ext cx="882319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3000" b="1" dirty="0" smtClean="0">
                  <a:latin typeface="Arial" pitchFamily="34" charset="0"/>
                  <a:cs typeface="Arial" pitchFamily="34" charset="0"/>
                </a:rPr>
                <a:t>Objectives</a:t>
              </a:r>
              <a:endParaRPr lang="en-GB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Notched Right Arrow 3"/>
            <p:cNvSpPr/>
            <p:nvPr/>
          </p:nvSpPr>
          <p:spPr>
            <a:xfrm>
              <a:off x="35496" y="284482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0000CC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5496" y="4459178"/>
            <a:ext cx="9043922" cy="553998"/>
            <a:chOff x="35496" y="4191000"/>
            <a:chExt cx="9043922" cy="553998"/>
          </a:xfrm>
        </p:grpSpPr>
        <p:sp>
          <p:nvSpPr>
            <p:cNvPr id="10" name="Rectangle 9"/>
            <p:cNvSpPr/>
            <p:nvPr/>
          </p:nvSpPr>
          <p:spPr>
            <a:xfrm>
              <a:off x="380999" y="4191000"/>
              <a:ext cx="869841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000" b="1" dirty="0" smtClean="0">
                  <a:latin typeface="Arial" pitchFamily="34" charset="0"/>
                  <a:cs typeface="Arial" pitchFamily="34" charset="0"/>
                </a:rPr>
                <a:t>Results and Discussion</a:t>
              </a:r>
              <a:endParaRPr lang="en-GB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Notched Right Arrow 3"/>
            <p:cNvSpPr/>
            <p:nvPr/>
          </p:nvSpPr>
          <p:spPr>
            <a:xfrm>
              <a:off x="35496" y="4356991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0000CC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5496" y="3379058"/>
            <a:ext cx="9108504" cy="553998"/>
            <a:chOff x="35496" y="2667000"/>
            <a:chExt cx="9108504" cy="553998"/>
          </a:xfrm>
        </p:grpSpPr>
        <p:sp>
          <p:nvSpPr>
            <p:cNvPr id="25" name="Rectangle 24"/>
            <p:cNvSpPr/>
            <p:nvPr/>
          </p:nvSpPr>
          <p:spPr>
            <a:xfrm>
              <a:off x="320803" y="2667000"/>
              <a:ext cx="882319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3000" b="1" dirty="0" smtClean="0">
                  <a:latin typeface="Arial" pitchFamily="34" charset="0"/>
                  <a:cs typeface="Arial" pitchFamily="34" charset="0"/>
                </a:rPr>
                <a:t>Methodology</a:t>
              </a:r>
              <a:endParaRPr lang="en-GB" sz="3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Notched Right Arrow 3"/>
            <p:cNvSpPr/>
            <p:nvPr/>
          </p:nvSpPr>
          <p:spPr>
            <a:xfrm>
              <a:off x="35496" y="284482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0000CC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67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5"/>
          <p:cNvSpPr/>
          <p:nvPr/>
        </p:nvSpPr>
        <p:spPr>
          <a:xfrm>
            <a:off x="-108520" y="-27384"/>
            <a:ext cx="9612560" cy="50405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195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Conclusions</a:t>
            </a:r>
            <a:endParaRPr lang="en-US" sz="195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496" y="980728"/>
            <a:ext cx="9108504" cy="400110"/>
            <a:chOff x="78926" y="5301208"/>
            <a:chExt cx="9108504" cy="400110"/>
          </a:xfrm>
        </p:grpSpPr>
        <p:sp>
          <p:nvSpPr>
            <p:cNvPr id="4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23528" y="5301208"/>
              <a:ext cx="886390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The lakes are generally alkaline while springs are barely acidic.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496" y="1772816"/>
            <a:ext cx="9108504" cy="392415"/>
            <a:chOff x="78926" y="5301208"/>
            <a:chExt cx="9108504" cy="392415"/>
          </a:xfrm>
        </p:grpSpPr>
        <p:sp>
          <p:nvSpPr>
            <p:cNvPr id="7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23528" y="5301208"/>
              <a:ext cx="8863902" cy="3924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Dominant ions are Na, </a:t>
              </a:r>
              <a:r>
                <a:rPr lang="en-US" sz="1950" b="1" dirty="0" err="1" smtClean="0">
                  <a:latin typeface="Arial" pitchFamily="34" charset="0"/>
                  <a:cs typeface="Arial" pitchFamily="34" charset="0"/>
                </a:rPr>
                <a:t>Ca</a:t>
              </a:r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 and HCO</a:t>
              </a:r>
              <a:r>
                <a:rPr lang="en-US" sz="1950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 as in Lake Nyos (</a:t>
              </a:r>
              <a:r>
                <a:rPr lang="en-US" sz="1950" b="1" dirty="0" smtClean="0">
                  <a:solidFill>
                    <a:srgbClr val="AE1691"/>
                  </a:solidFill>
                  <a:latin typeface="Arial" pitchFamily="34" charset="0"/>
                  <a:cs typeface="Arial" pitchFamily="34" charset="0"/>
                </a:rPr>
                <a:t>Kusakabe, 1989</a:t>
              </a:r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).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496" y="4593322"/>
            <a:ext cx="9108504" cy="707886"/>
            <a:chOff x="78926" y="5301208"/>
            <a:chExt cx="9108504" cy="707886"/>
          </a:xfrm>
        </p:grpSpPr>
        <p:sp>
          <p:nvSpPr>
            <p:cNvPr id="10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3528" y="5301208"/>
              <a:ext cx="886390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Controls on lakes and springs water chemistry are precipitation and silicate weathering.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496" y="5745450"/>
            <a:ext cx="9108504" cy="707886"/>
            <a:chOff x="78926" y="5301208"/>
            <a:chExt cx="9108504" cy="707886"/>
          </a:xfrm>
        </p:grpSpPr>
        <p:sp>
          <p:nvSpPr>
            <p:cNvPr id="13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3528" y="5301208"/>
              <a:ext cx="886390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Low TDS in both sources indicates rain dilution, low dissolution of silicates and short circulation. 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496" y="3573016"/>
            <a:ext cx="9108504" cy="400110"/>
            <a:chOff x="78926" y="5301208"/>
            <a:chExt cx="9108504" cy="400110"/>
          </a:xfrm>
        </p:grpSpPr>
        <p:sp>
          <p:nvSpPr>
            <p:cNvPr id="16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3528" y="5301208"/>
              <a:ext cx="886390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Lakes are subjected to varied degrees of evaporation.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5496" y="2596842"/>
            <a:ext cx="9108504" cy="400110"/>
            <a:chOff x="78926" y="5301208"/>
            <a:chExt cx="9108504" cy="400110"/>
          </a:xfrm>
        </p:grpSpPr>
        <p:sp>
          <p:nvSpPr>
            <p:cNvPr id="25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5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3528" y="5301208"/>
              <a:ext cx="886390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950" b="1" dirty="0" smtClean="0">
                  <a:latin typeface="Arial" pitchFamily="34" charset="0"/>
                  <a:cs typeface="Arial" pitchFamily="34" charset="0"/>
                </a:rPr>
                <a:t>Lakes and springs are of meteoric origin.  </a:t>
              </a:r>
              <a:endParaRPr lang="en-US" sz="19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371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Fieldwork Pics-32GB\Fieldwork-Jan 2012- pics selection\CIMG03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1000"/>
            <a:ext cx="9174163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038"/>
            <a:ext cx="9144000" cy="56673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defTabSz="912813" eaLnBrk="1" hangingPunct="1">
              <a:defRPr/>
            </a:pPr>
            <a:r>
              <a:rPr lang="ja-JP" altLang="en-US" sz="3600" dirty="0" smtClean="0">
                <a:solidFill>
                  <a:srgbClr val="0AA60E"/>
                </a:solidFill>
                <a:latin typeface="Times New Roman" pitchFamily="18" charset="0"/>
              </a:rPr>
              <a:t>ごせいちょう</a:t>
            </a:r>
            <a:r>
              <a:rPr lang="ja-JP" altLang="en-US" sz="3600" dirty="0" smtClean="0">
                <a:solidFill>
                  <a:srgbClr val="FF0066"/>
                </a:solidFill>
                <a:latin typeface="Times New Roman" pitchFamily="18" charset="0"/>
              </a:rPr>
              <a:t>ありがとお</a:t>
            </a:r>
            <a:r>
              <a:rPr lang="ja-JP" altLang="en-US" sz="3600" dirty="0" smtClean="0">
                <a:solidFill>
                  <a:srgbClr val="FFFF00"/>
                </a:solidFill>
                <a:latin typeface="Times New Roman" pitchFamily="18" charset="0"/>
              </a:rPr>
              <a:t>ございました</a:t>
            </a:r>
          </a:p>
        </p:txBody>
      </p:sp>
      <p:sp>
        <p:nvSpPr>
          <p:cNvPr id="23556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715000"/>
            <a:ext cx="8237538" cy="1143000"/>
          </a:xfr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t"/>
          <a:lstStyle/>
          <a:p>
            <a:pPr algn="ctr" defTabSz="912813" eaLnBrk="1" hangingPunct="1"/>
            <a:r>
              <a:rPr lang="en-GB" sz="4400" b="1" dirty="0" smtClean="0">
                <a:solidFill>
                  <a:schemeClr val="bg1"/>
                </a:solidFill>
                <a:latin typeface="Arial "/>
              </a:rPr>
              <a:t>judevom@yahoo.co.uk</a:t>
            </a:r>
            <a:r>
              <a:rPr lang="en-GB" sz="1800" b="1" dirty="0" smtClean="0">
                <a:solidFill>
                  <a:schemeClr val="bg1"/>
                </a:solidFill>
                <a:latin typeface="Arial "/>
              </a:rPr>
              <a:t>                              </a:t>
            </a:r>
            <a:endParaRPr lang="en-US" sz="1800" b="1" dirty="0" smtClean="0">
              <a:solidFill>
                <a:schemeClr val="bg1"/>
              </a:solidFill>
              <a:latin typeface="Arial "/>
            </a:endParaRPr>
          </a:p>
          <a:p>
            <a:pPr algn="ctr" defTabSz="912813" eaLnBrk="1" hangingPunct="1"/>
            <a:endParaRPr lang="en-US" sz="1200" b="1" dirty="0" smtClean="0">
              <a:solidFill>
                <a:schemeClr val="bg1"/>
              </a:solidFill>
              <a:latin typeface="Arial "/>
            </a:endParaRPr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8237538" y="5715000"/>
            <a:ext cx="936625" cy="1188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defTabSz="912813"/>
            <a:r>
              <a:rPr lang="ja-JP" altLang="en-US" sz="6000" dirty="0" smtClean="0">
                <a:solidFill>
                  <a:srgbClr val="FF0000"/>
                </a:solidFill>
                <a:cs typeface="HGP明朝E"/>
              </a:rPr>
              <a:t>終</a:t>
            </a:r>
            <a:endParaRPr lang="en-US" altLang="ja-JP" sz="6000" dirty="0" smtClean="0">
              <a:solidFill>
                <a:srgbClr val="FF0000"/>
              </a:solidFill>
              <a:cs typeface="HGP明朝E"/>
            </a:endParaRPr>
          </a:p>
          <a:p>
            <a:pPr defTabSz="912813"/>
            <a:endParaRPr lang="en-GB" sz="6000" b="1" i="1" dirty="0">
              <a:solidFill>
                <a:srgbClr val="FF0066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14761" y="2248892"/>
            <a:ext cx="3773463" cy="1324124"/>
            <a:chOff x="2598737" y="520700"/>
            <a:chExt cx="3773463" cy="1324124"/>
          </a:xfrm>
        </p:grpSpPr>
        <p:grpSp>
          <p:nvGrpSpPr>
            <p:cNvPr id="6" name="Group 5"/>
            <p:cNvGrpSpPr/>
            <p:nvPr/>
          </p:nvGrpSpPr>
          <p:grpSpPr>
            <a:xfrm>
              <a:off x="2598737" y="520700"/>
              <a:ext cx="1973263" cy="1324124"/>
              <a:chOff x="0" y="520700"/>
              <a:chExt cx="1973263" cy="1122362"/>
            </a:xfrm>
          </p:grpSpPr>
          <p:pic>
            <p:nvPicPr>
              <p:cNvPr id="23562" name="Picture 10" descr="C:\Users\judevom\Desktop\CRM.gi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20700"/>
                <a:ext cx="1905000" cy="1061326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pic>
          <p:sp>
            <p:nvSpPr>
              <p:cNvPr id="23563" name="Rectangle 11"/>
              <p:cNvSpPr>
                <a:spLocks noChangeArrowheads="1"/>
              </p:cNvSpPr>
              <p:nvPr/>
            </p:nvSpPr>
            <p:spPr bwMode="auto">
              <a:xfrm>
                <a:off x="1169838" y="1251743"/>
                <a:ext cx="803425" cy="391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2400" b="1" dirty="0">
                    <a:solidFill>
                      <a:srgbClr val="0000FF"/>
                    </a:solidFill>
                    <a:cs typeface="HGP明朝E"/>
                  </a:rPr>
                  <a:t>友好</a:t>
                </a:r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4427984" y="527050"/>
              <a:ext cx="1944216" cy="1317774"/>
              <a:chOff x="7370152" y="527050"/>
              <a:chExt cx="1773848" cy="1377950"/>
            </a:xfrm>
          </p:grpSpPr>
          <p:pic>
            <p:nvPicPr>
              <p:cNvPr id="20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5850" y="527050"/>
                <a:ext cx="1708150" cy="1308100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pic>
          <p:sp>
            <p:nvSpPr>
              <p:cNvPr id="21" name="Rectangle 11"/>
              <p:cNvSpPr>
                <a:spLocks noChangeArrowheads="1"/>
              </p:cNvSpPr>
              <p:nvPr/>
            </p:nvSpPr>
            <p:spPr bwMode="auto">
              <a:xfrm>
                <a:off x="7370152" y="1422253"/>
                <a:ext cx="733022" cy="482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2400" b="1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友好</a:t>
                </a:r>
                <a:endParaRPr lang="en-US" sz="24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772786" y="4161274"/>
            <a:ext cx="7515391" cy="707886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Thanks for the Kind Attention </a:t>
            </a:r>
            <a:endParaRPr lang="en-GB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059643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 animBg="1"/>
      <p:bldP spid="2356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5"/>
          <p:cNvSpPr/>
          <p:nvPr/>
        </p:nvSpPr>
        <p:spPr>
          <a:xfrm>
            <a:off x="0" y="-27384"/>
            <a:ext cx="9828584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600" b="1" i="0" u="none" strike="noStrike" kern="1200" cap="none" spc="0" dirty="0" smtClean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rPr>
              <a:t>ntroduction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 pitchFamily="34" charset="0"/>
              <a:ea typeface="Segoe UI" pitchFamily="34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8926" y="1504236"/>
            <a:ext cx="9000493" cy="1200329"/>
            <a:chOff x="78926" y="848604"/>
            <a:chExt cx="9000493" cy="1200329"/>
          </a:xfrm>
        </p:grpSpPr>
        <p:sp>
          <p:nvSpPr>
            <p:cNvPr id="15" name="Rectangle 14"/>
            <p:cNvSpPr/>
            <p:nvPr/>
          </p:nvSpPr>
          <p:spPr>
            <a:xfrm>
              <a:off x="323528" y="848604"/>
              <a:ext cx="875589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b="1" dirty="0" smtClean="0"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The 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Cameroon  Volcanic  Line  (CVL),  an  approximately  1,600  km  long  chain  of Cenozoic  volcanic 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centres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,  is  seismically  active,  highly  faulted  &amp; contains 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numerous lakes and springs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b="1" dirty="0">
                  <a:solidFill>
                    <a:srgbClr val="AE1691"/>
                  </a:solidFill>
                  <a:latin typeface="Arial" pitchFamily="34" charset="0"/>
                  <a:cs typeface="Arial" pitchFamily="34" charset="0"/>
                </a:rPr>
                <a:t>Tanyileke et al., 1994; Aka et al., 2001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).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Notched Right Arrow 3"/>
            <p:cNvSpPr/>
            <p:nvPr/>
          </p:nvSpPr>
          <p:spPr>
            <a:xfrm>
              <a:off x="78926" y="1194215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9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5497" y="3284984"/>
            <a:ext cx="9108503" cy="646331"/>
            <a:chOff x="35497" y="2667000"/>
            <a:chExt cx="9108503" cy="646331"/>
          </a:xfrm>
        </p:grpSpPr>
        <p:sp>
          <p:nvSpPr>
            <p:cNvPr id="11" name="Rectangle 10"/>
            <p:cNvSpPr/>
            <p:nvPr/>
          </p:nvSpPr>
          <p:spPr>
            <a:xfrm>
              <a:off x="280099" y="2667000"/>
              <a:ext cx="886390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Hydrology study of these waters is necessary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given the lethal incidence 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of Lakes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Monoun (1984) and Nyos (1986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) along the CVL.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Notched Right Arrow 3"/>
            <p:cNvSpPr/>
            <p:nvPr/>
          </p:nvSpPr>
          <p:spPr>
            <a:xfrm>
              <a:off x="35497" y="2780928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just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497" y="4725144"/>
            <a:ext cx="9043922" cy="646331"/>
            <a:chOff x="35497" y="4191000"/>
            <a:chExt cx="9043922" cy="646331"/>
          </a:xfrm>
        </p:grpSpPr>
        <p:sp>
          <p:nvSpPr>
            <p:cNvPr id="10" name="Rectangle 9"/>
            <p:cNvSpPr/>
            <p:nvPr/>
          </p:nvSpPr>
          <p:spPr>
            <a:xfrm>
              <a:off x="320803" y="4191000"/>
              <a:ext cx="87586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We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present the physico-chemical and stable isotope compositions of Lakes Oku, Bambili and Ber 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and some springs in the Bamenda Highlands.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Notched Right Arrow 3"/>
            <p:cNvSpPr/>
            <p:nvPr/>
          </p:nvSpPr>
          <p:spPr>
            <a:xfrm>
              <a:off x="35497" y="4293096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b="1" i="0" u="none" strike="noStrike" kern="1200" cap="none" spc="0" baseline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03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0" y="0"/>
            <a:ext cx="9144000" cy="692696"/>
          </a:xfrm>
          <a:prstGeom prst="homePlate">
            <a:avLst>
              <a:gd name="adj" fmla="val 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Objectives</a:t>
            </a:r>
            <a:endParaRPr lang="en-US" sz="3600" b="1" dirty="0">
              <a:solidFill>
                <a:schemeClr val="bg1"/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496" y="4581128"/>
            <a:ext cx="8928992" cy="523220"/>
            <a:chOff x="35496" y="2060848"/>
            <a:chExt cx="9108504" cy="523220"/>
          </a:xfrm>
        </p:grpSpPr>
        <p:sp>
          <p:nvSpPr>
            <p:cNvPr id="11" name="Rectangle 10"/>
            <p:cNvSpPr/>
            <p:nvPr/>
          </p:nvSpPr>
          <p:spPr>
            <a:xfrm>
              <a:off x="309751" y="2060848"/>
              <a:ext cx="8834249" cy="52322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sz="2700" b="1" dirty="0" smtClean="0">
                  <a:latin typeface="Arial" pitchFamily="34" charset="0"/>
                  <a:cs typeface="Arial" pitchFamily="34" charset="0"/>
                </a:rPr>
                <a:t>Major controls on </a:t>
              </a:r>
              <a:r>
                <a:rPr lang="en-GB" sz="2700" b="1" dirty="0" smtClean="0">
                  <a:latin typeface="Arial" pitchFamily="34" charset="0"/>
                  <a:cs typeface="Arial" pitchFamily="34" charset="0"/>
                </a:rPr>
                <a:t>water chemistry</a:t>
              </a:r>
              <a:r>
                <a:rPr lang="en-US" sz="2700" b="1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GB" sz="2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Notched Right Arrow 14"/>
            <p:cNvSpPr/>
            <p:nvPr/>
          </p:nvSpPr>
          <p:spPr>
            <a:xfrm>
              <a:off x="35496" y="2204864"/>
              <a:ext cx="262358" cy="224135"/>
            </a:xfrm>
            <a:prstGeom prst="notchedRightArrow">
              <a:avLst/>
            </a:prstGeom>
            <a:solidFill>
              <a:srgbClr val="0000CC"/>
            </a:solidFill>
            <a:ln>
              <a:solidFill>
                <a:srgbClr val="0000CC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00" b="1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496" y="3212976"/>
            <a:ext cx="8928992" cy="523220"/>
            <a:chOff x="35496" y="3429000"/>
            <a:chExt cx="9108504" cy="523220"/>
          </a:xfrm>
        </p:grpSpPr>
        <p:sp>
          <p:nvSpPr>
            <p:cNvPr id="12" name="Rectangle 11"/>
            <p:cNvSpPr/>
            <p:nvPr/>
          </p:nvSpPr>
          <p:spPr>
            <a:xfrm>
              <a:off x="297854" y="3429000"/>
              <a:ext cx="8846146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marL="109538" indent="-109538"/>
              <a:r>
                <a:rPr lang="en-US" sz="2700" b="1" dirty="0" smtClean="0">
                  <a:latin typeface="Arial" pitchFamily="34" charset="0"/>
                  <a:cs typeface="Arial" pitchFamily="34" charset="0"/>
                </a:rPr>
                <a:t>Recharge mechanism. </a:t>
              </a:r>
              <a:endParaRPr lang="en-GB" sz="2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Notched Right Arrow 17"/>
            <p:cNvSpPr/>
            <p:nvPr/>
          </p:nvSpPr>
          <p:spPr>
            <a:xfrm>
              <a:off x="35496" y="3619772"/>
              <a:ext cx="262358" cy="224135"/>
            </a:xfrm>
            <a:prstGeom prst="notchedRightArrow">
              <a:avLst/>
            </a:prstGeom>
            <a:solidFill>
              <a:srgbClr val="0000CC"/>
            </a:solidFill>
            <a:ln>
              <a:solidFill>
                <a:srgbClr val="0000CC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00" b="1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496" y="1918573"/>
            <a:ext cx="8928992" cy="507831"/>
            <a:chOff x="35496" y="3429000"/>
            <a:chExt cx="9108504" cy="507831"/>
          </a:xfrm>
        </p:grpSpPr>
        <p:sp>
          <p:nvSpPr>
            <p:cNvPr id="14" name="Rectangle 13"/>
            <p:cNvSpPr/>
            <p:nvPr/>
          </p:nvSpPr>
          <p:spPr>
            <a:xfrm>
              <a:off x="297854" y="3429000"/>
              <a:ext cx="8846146" cy="507831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marL="109538" indent="-109538"/>
              <a:r>
                <a:rPr lang="en-GB" sz="2700" b="1" dirty="0" smtClean="0">
                  <a:latin typeface="Arial" pitchFamily="34" charset="0"/>
                  <a:cs typeface="Arial" pitchFamily="34" charset="0"/>
                </a:rPr>
                <a:t>Physico-chemical characteristic of lakes &amp; springs.</a:t>
              </a:r>
              <a:endParaRPr lang="en-GB" sz="2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Notched Right Arrow 16"/>
            <p:cNvSpPr/>
            <p:nvPr/>
          </p:nvSpPr>
          <p:spPr>
            <a:xfrm>
              <a:off x="35496" y="3619772"/>
              <a:ext cx="262358" cy="224135"/>
            </a:xfrm>
            <a:prstGeom prst="notchedRigh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00" b="1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282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33094" y="523961"/>
            <a:ext cx="8280920" cy="5857367"/>
            <a:chOff x="333094" y="523961"/>
            <a:chExt cx="8280920" cy="5857367"/>
          </a:xfrm>
        </p:grpSpPr>
        <p:pic>
          <p:nvPicPr>
            <p:cNvPr id="2" name="Picture 2" descr="C:\Users\judevom\Desktop\Submitted MS\M 2-Quaternary International\Figure 1.t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333094" y="523961"/>
              <a:ext cx="8280920" cy="58573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Oval 2"/>
            <p:cNvSpPr/>
            <p:nvPr/>
          </p:nvSpPr>
          <p:spPr>
            <a:xfrm>
              <a:off x="7866366" y="3573016"/>
              <a:ext cx="90010" cy="7200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33094" y="6387425"/>
            <a:ext cx="8280920" cy="353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GB" sz="17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GB" sz="1700" b="1" dirty="0">
                <a:latin typeface="Arial" pitchFamily="34" charset="0"/>
                <a:cs typeface="Arial" pitchFamily="34" charset="0"/>
              </a:rPr>
              <a:t>Map of the study area showing 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drainage</a:t>
            </a:r>
            <a:r>
              <a:rPr lang="en-GB" sz="1700" b="1" dirty="0">
                <a:latin typeface="Arial" pitchFamily="34" charset="0"/>
                <a:cs typeface="Arial" pitchFamily="34" charset="0"/>
              </a:rPr>
              <a:t>, relief and rain sampling point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.  </a:t>
            </a:r>
            <a:endParaRPr lang="en-GB" sz="17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948264" y="3717032"/>
            <a:ext cx="1518364" cy="832158"/>
            <a:chOff x="6972143" y="3717032"/>
            <a:chExt cx="1518364" cy="832158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7884368" y="3717032"/>
              <a:ext cx="18002" cy="43204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72143" y="4149080"/>
              <a:ext cx="1518364" cy="400110"/>
            </a:xfrm>
            <a:prstGeom prst="rect">
              <a:avLst/>
            </a:prstGeom>
            <a:solidFill>
              <a:srgbClr val="10E233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“Lake Ber”</a:t>
              </a:r>
              <a:endParaRPr lang="en-GB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91680" y="4633972"/>
            <a:ext cx="1765227" cy="832158"/>
            <a:chOff x="6972143" y="3717032"/>
            <a:chExt cx="1765227" cy="832158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7884368" y="3717032"/>
              <a:ext cx="18002" cy="43204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972143" y="4149080"/>
              <a:ext cx="1765227" cy="400110"/>
            </a:xfrm>
            <a:prstGeom prst="rect">
              <a:avLst/>
            </a:prstGeom>
            <a:solidFill>
              <a:srgbClr val="10E233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Lake Bambili</a:t>
              </a:r>
              <a:endParaRPr lang="en-GB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18941" y="1412776"/>
            <a:ext cx="1338828" cy="832158"/>
            <a:chOff x="6972143" y="3717032"/>
            <a:chExt cx="1338828" cy="832158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7884368" y="3717032"/>
              <a:ext cx="18002" cy="43204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972143" y="4149080"/>
              <a:ext cx="1338828" cy="400110"/>
            </a:xfrm>
            <a:prstGeom prst="rect">
              <a:avLst/>
            </a:prstGeom>
            <a:solidFill>
              <a:srgbClr val="10E233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Lake Oku</a:t>
              </a:r>
              <a:endParaRPr lang="en-GB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Right Arrow 18"/>
          <p:cNvSpPr/>
          <p:nvPr/>
        </p:nvSpPr>
        <p:spPr>
          <a:xfrm rot="19648444">
            <a:off x="106470" y="1389746"/>
            <a:ext cx="576064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899592" y="2132856"/>
            <a:ext cx="216024" cy="1759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Pentagon 5"/>
          <p:cNvSpPr/>
          <p:nvPr/>
        </p:nvSpPr>
        <p:spPr>
          <a:xfrm>
            <a:off x="0" y="-27384"/>
            <a:ext cx="9828584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200" b="1" i="0" u="none" strike="noStrike" kern="1200" cap="none" spc="0" dirty="0" smtClean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rPr>
              <a:t>ntroduction: </a:t>
            </a:r>
            <a:r>
              <a:rPr lang="en-US" sz="2800" b="1" i="0" u="none" strike="noStrike" kern="1200" cap="none" spc="0" dirty="0" smtClean="0">
                <a:solidFill>
                  <a:srgbClr val="FFFF00"/>
                </a:solidFill>
                <a:uFillTx/>
                <a:latin typeface="Arial" pitchFamily="34" charset="0"/>
                <a:cs typeface="Arial" pitchFamily="34" charset="0"/>
              </a:rPr>
              <a:t>The study area &amp; sampling points</a:t>
            </a:r>
            <a:endParaRPr lang="en-GB" sz="2800" b="1" i="0" u="none" strike="noStrike" kern="1200" cap="none" spc="0" baseline="0" dirty="0">
              <a:solidFill>
                <a:srgbClr val="FFFF00"/>
              </a:solidFill>
              <a:uFillTx/>
              <a:latin typeface="Arial" pitchFamily="34" charset="0"/>
              <a:ea typeface="Segoe UI" pitchFamily="34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 flipH="1">
            <a:off x="2771800" y="4797152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 flipH="1">
            <a:off x="4067944" y="3465004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 flipH="1">
            <a:off x="5508104" y="1052736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 flipH="1">
            <a:off x="7740352" y="980728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flipH="1">
            <a:off x="7596336" y="2240868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flipH="1">
            <a:off x="5220072" y="432910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 flipH="1">
            <a:off x="5220072" y="3465004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flipH="1">
            <a:off x="4652392" y="270892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 flipH="1">
            <a:off x="4572000" y="162880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 flipH="1">
            <a:off x="7524328" y="4761148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 flipH="1">
            <a:off x="8028384" y="3104964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 flipH="1">
            <a:off x="6588224" y="234888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 flipH="1">
            <a:off x="7236296" y="3032956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>
            <a:off x="3563888" y="3284984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 flipH="1">
            <a:off x="3851920" y="4581128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 flipH="1">
            <a:off x="5580112" y="504918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 flipH="1">
            <a:off x="4572000" y="5229200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 flipH="1">
            <a:off x="2627784" y="3284984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 flipH="1">
            <a:off x="8244408" y="5553236"/>
            <a:ext cx="144016" cy="1080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57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Fieldwork Pics-32GB\Fieldwork-Jan 2012- pics selection\DSCF67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54406"/>
            <a:ext cx="4572001" cy="3158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Fieldwork Pics-32GB\Fieldwork-Jan 2012- pics selection\DSCF68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678"/>
            <a:ext cx="4536505" cy="361840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Fieldwork Pics-32GB\Fieldwork pics\Lake Bambili 1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572000" cy="36004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149" y="3687415"/>
            <a:ext cx="4185761" cy="461665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Lake Bambili </a:t>
            </a:r>
            <a:r>
              <a:rPr lang="en-GB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(2,272 m asl.) </a:t>
            </a:r>
            <a:endParaRPr lang="en-GB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2771" y="3625860"/>
            <a:ext cx="4261103" cy="523220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Lake Oku </a:t>
            </a:r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(2,243 m asl.) </a:t>
            </a:r>
            <a:endParaRPr lang="en-GB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6290156"/>
            <a:ext cx="4161717" cy="523220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Lake Ber </a:t>
            </a:r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(1,181 m asl.) </a:t>
            </a:r>
            <a:endParaRPr lang="en-GB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entagon 5"/>
          <p:cNvSpPr/>
          <p:nvPr/>
        </p:nvSpPr>
        <p:spPr>
          <a:xfrm>
            <a:off x="-36512" y="-27384"/>
            <a:ext cx="9828584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200" b="1" i="0" u="none" strike="noStrike" kern="1200" cap="none" spc="0" dirty="0" smtClean="0">
                <a:solidFill>
                  <a:srgbClr val="FFFFFF"/>
                </a:solidFill>
                <a:uFillTx/>
                <a:latin typeface="Arial" pitchFamily="34" charset="0"/>
                <a:cs typeface="Arial" pitchFamily="34" charset="0"/>
              </a:rPr>
              <a:t>ntroduction: </a:t>
            </a:r>
            <a:r>
              <a:rPr lang="en-US" sz="2800" b="1" i="0" u="none" strike="noStrike" kern="1200" cap="none" spc="0" dirty="0" smtClean="0">
                <a:solidFill>
                  <a:srgbClr val="FFFF00"/>
                </a:solidFill>
                <a:uFillTx/>
                <a:latin typeface="Arial" pitchFamily="34" charset="0"/>
                <a:cs typeface="Arial" pitchFamily="34" charset="0"/>
              </a:rPr>
              <a:t>Images of lakes sampled</a:t>
            </a:r>
            <a:endParaRPr lang="en-GB" sz="2800" b="1" i="0" u="none" strike="noStrike" kern="1200" cap="none" spc="0" baseline="0" dirty="0">
              <a:solidFill>
                <a:srgbClr val="FFFF00"/>
              </a:solidFill>
              <a:uFillTx/>
              <a:latin typeface="Arial" pitchFamily="34" charset="0"/>
              <a:ea typeface="Segoe UI" pitchFamily="34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28656" y="6387425"/>
            <a:ext cx="3891816" cy="353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Fig. 2</a:t>
            </a:r>
            <a:r>
              <a:rPr lang="en-GB" sz="17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Images of lakes and altitude</a:t>
            </a:r>
            <a:endParaRPr lang="en-GB" sz="17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05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0" y="1"/>
            <a:ext cx="9900592" cy="620688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Methods of study: 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Fieldwork</a:t>
            </a:r>
            <a:endParaRPr lang="en-GB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807095"/>
            <a:ext cx="2335560" cy="461665"/>
          </a:xfrm>
          <a:prstGeom prst="rect">
            <a:avLst/>
          </a:prstGeom>
          <a:solidFill>
            <a:srgbClr val="10E233"/>
          </a:solidFill>
          <a:ln w="28575">
            <a:solidFill>
              <a:srgbClr val="10E233"/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January 2012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5496" y="1588730"/>
            <a:ext cx="8964488" cy="400110"/>
            <a:chOff x="35496" y="1375608"/>
            <a:chExt cx="8964488" cy="400110"/>
          </a:xfrm>
        </p:grpSpPr>
        <p:sp>
          <p:nvSpPr>
            <p:cNvPr id="5" name="Rectangle 4"/>
            <p:cNvSpPr/>
            <p:nvPr/>
          </p:nvSpPr>
          <p:spPr>
            <a:xfrm>
              <a:off x="280098" y="1375608"/>
              <a:ext cx="871988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9538" indent="-109538" algn="just"/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Sampling of lake water and springs in the environs.</a:t>
              </a:r>
            </a:p>
          </p:txBody>
        </p:sp>
        <p:sp>
          <p:nvSpPr>
            <p:cNvPr id="23" name="Notched Right Arrow 5"/>
            <p:cNvSpPr/>
            <p:nvPr/>
          </p:nvSpPr>
          <p:spPr>
            <a:xfrm>
              <a:off x="35496" y="1484784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just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pic>
        <p:nvPicPr>
          <p:cNvPr id="19" name="Picture 4" descr="E:\Fieldwork Pics-32GB\Fieldwork-Jan 2012- pics selection\DSCF68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3789040"/>
            <a:ext cx="4179276" cy="302433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35496" y="2380818"/>
            <a:ext cx="8964488" cy="400110"/>
            <a:chOff x="35496" y="1375608"/>
            <a:chExt cx="8964488" cy="400110"/>
          </a:xfrm>
        </p:grpSpPr>
        <p:sp>
          <p:nvSpPr>
            <p:cNvPr id="26" name="Rectangle 25"/>
            <p:cNvSpPr/>
            <p:nvPr/>
          </p:nvSpPr>
          <p:spPr>
            <a:xfrm>
              <a:off x="280098" y="1375608"/>
              <a:ext cx="871988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9538" indent="-109538" algn="just"/>
              <a:r>
                <a:rPr lang="en-US" sz="2000" b="1" dirty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hysical parameters (T, pH &amp; EC/TDS) measured with  HI991300 </a:t>
              </a:r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metre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. </a:t>
              </a:r>
            </a:p>
          </p:txBody>
        </p:sp>
        <p:sp>
          <p:nvSpPr>
            <p:cNvPr id="30" name="Notched Right Arrow 5"/>
            <p:cNvSpPr/>
            <p:nvPr/>
          </p:nvSpPr>
          <p:spPr>
            <a:xfrm>
              <a:off x="35496" y="1484784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just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pic>
        <p:nvPicPr>
          <p:cNvPr id="6" name="Picture 2" descr="E:\Fieldwork Pics-32GB\Fieldwork-Sep-2012-pics selection\CIMG01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3512" r="12090" b="11760"/>
          <a:stretch/>
        </p:blipFill>
        <p:spPr bwMode="auto">
          <a:xfrm>
            <a:off x="4251284" y="3789040"/>
            <a:ext cx="4641196" cy="301252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5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5"/>
          <p:cNvSpPr/>
          <p:nvPr/>
        </p:nvSpPr>
        <p:spPr>
          <a:xfrm>
            <a:off x="0" y="1"/>
            <a:ext cx="9612560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Methods of </a:t>
            </a: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study: </a:t>
            </a:r>
            <a:r>
              <a:rPr lang="en-US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Laboratory analyses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497" y="3429000"/>
            <a:ext cx="8964487" cy="504056"/>
            <a:chOff x="35497" y="1556793"/>
            <a:chExt cx="8964487" cy="504056"/>
          </a:xfrm>
        </p:grpSpPr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280099" y="1556793"/>
              <a:ext cx="8719885" cy="50405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274320" indent="-27432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5000"/>
                <a:buFont typeface="Wingdings 2"/>
                <a:buChar char="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-246888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/>
                <a:buChar char="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-246888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/>
                <a:buChar char="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88720" indent="-210312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65000"/>
                <a:buFont typeface="Wingdings 2"/>
                <a:buChar char="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63040" indent="-210312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65000"/>
                <a:buFont typeface="Wingdings 2"/>
                <a:buChar char="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37360" indent="-210312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9456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6888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FontTx/>
                <a:buChar char="•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Font typeface="Wingdings 2" pitchFamily="18" charset="2"/>
                <a:buNone/>
                <a:defRPr/>
              </a:pPr>
              <a:r>
                <a:rPr lang="el-GR" sz="1800" b="1" dirty="0" smtClean="0">
                  <a:latin typeface="Arial" pitchFamily="34" charset="0"/>
                  <a:cs typeface="Arial" pitchFamily="34" charset="0"/>
                </a:rPr>
                <a:t>δ</a:t>
              </a:r>
              <a:r>
                <a:rPr lang="en-US" sz="1800" b="1" baseline="30000" dirty="0" smtClean="0">
                  <a:latin typeface="Arial" pitchFamily="34" charset="0"/>
                  <a:cs typeface="Arial" pitchFamily="34" charset="0"/>
                </a:rPr>
                <a:t>18</a:t>
              </a:r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O &amp; </a:t>
              </a:r>
              <a:r>
                <a:rPr lang="el-GR" sz="1800" b="1" dirty="0" smtClean="0">
                  <a:latin typeface="Arial" pitchFamily="34" charset="0"/>
                  <a:cs typeface="Arial" pitchFamily="34" charset="0"/>
                </a:rPr>
                <a:t>δ</a:t>
              </a:r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D: Cavity </a:t>
              </a:r>
              <a:r>
                <a:rPr lang="en-US" sz="1800" b="1" dirty="0">
                  <a:latin typeface="Arial" pitchFamily="34" charset="0"/>
                  <a:cs typeface="Arial" pitchFamily="34" charset="0"/>
                </a:rPr>
                <a:t>Ring-Down </a:t>
              </a:r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Spectrometer (L2120-i) from PICARRO.</a:t>
              </a:r>
            </a:p>
            <a:p>
              <a:pPr marL="0" indent="0" algn="just">
                <a:buFont typeface="Wingdings 2" pitchFamily="18" charset="2"/>
                <a:buNone/>
                <a:defRPr/>
              </a:pPr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284163" indent="-284163" algn="just">
                <a:buFont typeface="Wingdings 2" pitchFamily="18" charset="2"/>
                <a:buNone/>
                <a:defRPr/>
              </a:pPr>
              <a:r>
                <a:rPr lang="en-GB" sz="1800" b="1" dirty="0" smtClean="0">
                  <a:solidFill>
                    <a:srgbClr val="9900FF"/>
                  </a:solidFill>
                  <a:latin typeface="Arial" pitchFamily="34" charset="0"/>
                  <a:cs typeface="Arial" pitchFamily="34" charset="0"/>
                </a:rPr>
                <a:t>			</a:t>
              </a:r>
              <a:endParaRPr lang="en-US" sz="1800" b="1" dirty="0" smtClean="0">
                <a:latin typeface="Arial" pitchFamily="34" charset="0"/>
                <a:cs typeface="Arial" pitchFamily="34" charset="0"/>
              </a:endParaRPr>
            </a:p>
            <a:p>
              <a:pPr marL="0" indent="0" algn="just">
                <a:buFont typeface="Wingdings 2" pitchFamily="18" charset="2"/>
                <a:buNone/>
                <a:defRPr/>
              </a:pPr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      </a:t>
              </a:r>
            </a:p>
          </p:txBody>
        </p:sp>
        <p:sp>
          <p:nvSpPr>
            <p:cNvPr id="17" name="Notched Right Arrow 5"/>
            <p:cNvSpPr/>
            <p:nvPr/>
          </p:nvSpPr>
          <p:spPr>
            <a:xfrm>
              <a:off x="35497" y="1692696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96" y="807095"/>
            <a:ext cx="6656040" cy="461665"/>
          </a:xfrm>
          <a:prstGeom prst="rect">
            <a:avLst/>
          </a:prstGeom>
          <a:solidFill>
            <a:srgbClr val="10E233"/>
          </a:solidFill>
          <a:ln w="28575">
            <a:solidFill>
              <a:srgbClr val="10E23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Tokai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University,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Japan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496" y="4449886"/>
            <a:ext cx="9065074" cy="923330"/>
            <a:chOff x="78926" y="3585210"/>
            <a:chExt cx="9065074" cy="923330"/>
          </a:xfrm>
        </p:grpSpPr>
        <p:sp>
          <p:nvSpPr>
            <p:cNvPr id="6" name="Rectangle 5"/>
            <p:cNvSpPr/>
            <p:nvPr/>
          </p:nvSpPr>
          <p:spPr>
            <a:xfrm>
              <a:off x="323528" y="3585210"/>
              <a:ext cx="88204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The ratios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D/H 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and </a:t>
              </a:r>
              <a:r>
                <a:rPr lang="en-GB" b="1" baseline="30000" dirty="0">
                  <a:latin typeface="Arial" pitchFamily="34" charset="0"/>
                  <a:cs typeface="Arial" pitchFamily="34" charset="0"/>
                </a:rPr>
                <a:t>18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O/</a:t>
              </a:r>
              <a:r>
                <a:rPr lang="en-GB" b="1" baseline="30000" dirty="0">
                  <a:latin typeface="Arial" pitchFamily="34" charset="0"/>
                  <a:cs typeface="Arial" pitchFamily="34" charset="0"/>
                </a:rPr>
                <a:t>16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O 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were expressed as ‰ deviation relative to V-SMOW:</a:t>
              </a:r>
            </a:p>
            <a:p>
              <a:endParaRPr lang="en-GB" b="1" dirty="0">
                <a:latin typeface="Arial" pitchFamily="34" charset="0"/>
                <a:cs typeface="Arial" pitchFamily="34" charset="0"/>
              </a:endParaRPr>
            </a:p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b="1" dirty="0">
                  <a:latin typeface="Arial" pitchFamily="34" charset="0"/>
                  <a:cs typeface="Arial" pitchFamily="34" charset="0"/>
                </a:rPr>
                <a:t>δ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(‰) = R</a:t>
              </a:r>
              <a:r>
                <a:rPr lang="en-GB" b="1" baseline="-25000" dirty="0">
                  <a:latin typeface="Arial" pitchFamily="34" charset="0"/>
                  <a:cs typeface="Arial" pitchFamily="34" charset="0"/>
                </a:rPr>
                <a:t>(sample)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/R</a:t>
              </a:r>
              <a:r>
                <a:rPr lang="en-GB" b="1" baseline="-25000" dirty="0">
                  <a:latin typeface="Arial" pitchFamily="34" charset="0"/>
                  <a:cs typeface="Arial" pitchFamily="34" charset="0"/>
                </a:rPr>
                <a:t>(V-SMOW)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1*1000. </a:t>
              </a:r>
            </a:p>
          </p:txBody>
        </p:sp>
        <p:sp>
          <p:nvSpPr>
            <p:cNvPr id="11" name="Notched Right Arrow 5"/>
            <p:cNvSpPr/>
            <p:nvPr/>
          </p:nvSpPr>
          <p:spPr>
            <a:xfrm>
              <a:off x="78926" y="3636911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926" y="5867980"/>
            <a:ext cx="8921058" cy="369332"/>
            <a:chOff x="78926" y="5301208"/>
            <a:chExt cx="8921058" cy="369332"/>
          </a:xfrm>
        </p:grpSpPr>
        <p:sp>
          <p:nvSpPr>
            <p:cNvPr id="15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3528" y="5301208"/>
              <a:ext cx="8676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Total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analytical precisions 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were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better than </a:t>
              </a:r>
              <a:r>
                <a:rPr lang="en-GB" b="1" dirty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±</a:t>
              </a:r>
              <a:r>
                <a:rPr lang="en-GB" b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0.05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‰ (δ</a:t>
              </a:r>
              <a:r>
                <a:rPr lang="en-GB" b="1" baseline="30000" dirty="0">
                  <a:latin typeface="Arial" pitchFamily="34" charset="0"/>
                  <a:cs typeface="Arial" pitchFamily="34" charset="0"/>
                </a:rPr>
                <a:t>18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O) 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and </a:t>
              </a:r>
              <a:r>
                <a:rPr lang="en-GB" b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±0.12 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‰ (δD).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496" y="1628800"/>
            <a:ext cx="9108504" cy="369332"/>
            <a:chOff x="78926" y="5301208"/>
            <a:chExt cx="9108504" cy="369332"/>
          </a:xfrm>
        </p:grpSpPr>
        <p:sp>
          <p:nvSpPr>
            <p:cNvPr id="24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66958" y="5301208"/>
              <a:ext cx="88204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, Cl, 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SO</a:t>
              </a:r>
              <a:r>
                <a:rPr lang="en-US" b="1" baseline="-25000" dirty="0" smtClean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&amp; NO</a:t>
              </a:r>
              <a:r>
                <a:rPr lang="en-US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: DIONEX </a:t>
              </a:r>
              <a:r>
                <a:rPr lang="en-US" b="1" dirty="0">
                  <a:latin typeface="Arial" pitchFamily="34" charset="0"/>
                  <a:cs typeface="Arial" pitchFamily="34" charset="0"/>
                </a:rPr>
                <a:t>ICS-900 Ion Chromatography.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5496" y="2555612"/>
            <a:ext cx="8921058" cy="369332"/>
            <a:chOff x="78926" y="5301208"/>
            <a:chExt cx="8921058" cy="369332"/>
          </a:xfrm>
        </p:grpSpPr>
        <p:sp>
          <p:nvSpPr>
            <p:cNvPr id="27" name="Notched Right Arrow 5"/>
            <p:cNvSpPr/>
            <p:nvPr/>
          </p:nvSpPr>
          <p:spPr>
            <a:xfrm>
              <a:off x="78926" y="5365103"/>
              <a:ext cx="244602" cy="224137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270"/>
                <a:gd name="f13" fmla="+- 0 0 -180"/>
                <a:gd name="f14" fmla="abs f5"/>
                <a:gd name="f15" fmla="abs f6"/>
                <a:gd name="f16" fmla="abs f7"/>
                <a:gd name="f17" fmla="val f8"/>
                <a:gd name="f18" fmla="val f9"/>
                <a:gd name="f19" fmla="val f10"/>
                <a:gd name="f20" fmla="*/ f11 f2 1"/>
                <a:gd name="f21" fmla="*/ f12 f2 1"/>
                <a:gd name="f22" fmla="*/ f13 f2 1"/>
                <a:gd name="f23" fmla="?: f14 f5 1"/>
                <a:gd name="f24" fmla="?: f15 f6 1"/>
                <a:gd name="f25" fmla="?: f16 f7 1"/>
                <a:gd name="f26" fmla="*/ f20 1 f4"/>
                <a:gd name="f27" fmla="*/ f21 1 f4"/>
                <a:gd name="f28" fmla="*/ f22 1 f4"/>
                <a:gd name="f29" fmla="*/ f23 1 21600"/>
                <a:gd name="f30" fmla="*/ f24 1 21600"/>
                <a:gd name="f31" fmla="*/ 21600 f23 1"/>
                <a:gd name="f32" fmla="*/ 21600 f24 1"/>
                <a:gd name="f33" fmla="+- f26 0 f3"/>
                <a:gd name="f34" fmla="+- f27 0 f3"/>
                <a:gd name="f35" fmla="+- f28 0 f3"/>
                <a:gd name="f36" fmla="min f30 f29"/>
                <a:gd name="f37" fmla="*/ f31 1 f25"/>
                <a:gd name="f38" fmla="*/ f32 1 f25"/>
                <a:gd name="f39" fmla="val f37"/>
                <a:gd name="f40" fmla="val f38"/>
                <a:gd name="f41" fmla="*/ f17 f36 1"/>
                <a:gd name="f42" fmla="+- f40 0 f17"/>
                <a:gd name="f43" fmla="+- f39 0 f17"/>
                <a:gd name="f44" fmla="*/ f39 f36 1"/>
                <a:gd name="f45" fmla="*/ f40 f36 1"/>
                <a:gd name="f46" fmla="*/ f42 1 2"/>
                <a:gd name="f47" fmla="min f43 f42"/>
                <a:gd name="f48" fmla="*/ f42 f18 1"/>
                <a:gd name="f49" fmla="+- f17 f46 0"/>
                <a:gd name="f50" fmla="*/ f47 f19 1"/>
                <a:gd name="f51" fmla="*/ f48 1 200000"/>
                <a:gd name="f52" fmla="*/ f50 1 100000"/>
                <a:gd name="f53" fmla="+- f49 0 f51"/>
                <a:gd name="f54" fmla="+- f49 f51 0"/>
                <a:gd name="f55" fmla="*/ f49 f36 1"/>
                <a:gd name="f56" fmla="+- f39 0 f52"/>
                <a:gd name="f57" fmla="*/ f51 f52 1"/>
                <a:gd name="f58" fmla="*/ f53 f36 1"/>
                <a:gd name="f59" fmla="*/ f54 f36 1"/>
                <a:gd name="f60" fmla="*/ f57 1 f46"/>
                <a:gd name="f61" fmla="*/ f56 f36 1"/>
                <a:gd name="f62" fmla="+- f39 0 f60"/>
                <a:gd name="f63" fmla="*/ f60 f36 1"/>
                <a:gd name="f64" fmla="*/ f62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61" y="f41"/>
                </a:cxn>
                <a:cxn ang="f34">
                  <a:pos x="f63" y="f55"/>
                </a:cxn>
                <a:cxn ang="f35">
                  <a:pos x="f61" y="f45"/>
                </a:cxn>
              </a:cxnLst>
              <a:rect l="f63" t="f58" r="f64" b="f59"/>
              <a:pathLst>
                <a:path>
                  <a:moveTo>
                    <a:pt x="f41" y="f58"/>
                  </a:moveTo>
                  <a:lnTo>
                    <a:pt x="f61" y="f58"/>
                  </a:lnTo>
                  <a:lnTo>
                    <a:pt x="f61" y="f41"/>
                  </a:lnTo>
                  <a:lnTo>
                    <a:pt x="f44" y="f55"/>
                  </a:lnTo>
                  <a:lnTo>
                    <a:pt x="f61" y="f45"/>
                  </a:lnTo>
                  <a:lnTo>
                    <a:pt x="f61" y="f59"/>
                  </a:lnTo>
                  <a:lnTo>
                    <a:pt x="f41" y="f59"/>
                  </a:lnTo>
                  <a:lnTo>
                    <a:pt x="f63" y="f55"/>
                  </a:lnTo>
                  <a:close/>
                </a:path>
              </a:pathLst>
            </a:custGeom>
            <a:solidFill>
              <a:srgbClr val="FFFF00"/>
            </a:solidFill>
            <a:ln w="25402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3528" y="5301208"/>
              <a:ext cx="8676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Na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, K, </a:t>
              </a:r>
              <a:r>
                <a:rPr lang="en-GB" b="1" dirty="0" err="1" smtClean="0">
                  <a:latin typeface="Arial" pitchFamily="34" charset="0"/>
                  <a:cs typeface="Arial" pitchFamily="34" charset="0"/>
                </a:rPr>
                <a:t>Ca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 &amp; Mg: AAS </a:t>
              </a:r>
              <a:r>
                <a:rPr lang="en-GB" b="1" dirty="0" err="1" smtClean="0">
                  <a:latin typeface="Arial" pitchFamily="34" charset="0"/>
                  <a:cs typeface="Arial" pitchFamily="34" charset="0"/>
                </a:rPr>
                <a:t>contrAA</a:t>
              </a:r>
              <a:r>
                <a:rPr lang="en-GB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700; Silica: ICP-MS.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64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Fieldwork Pics-32GB\Fieldwork-Jan 2012- pics selection\DSCF67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654406"/>
            <a:ext cx="4680518" cy="3158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Fieldwork Pics-32GB\Fieldwork-Jan 2012- pics selection\DSCF68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620687"/>
            <a:ext cx="4536505" cy="329755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Fieldwork Pics-32GB\Fieldwork pics\Lake Bambili 1 (2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2"/>
          <a:stretch/>
        </p:blipFill>
        <p:spPr bwMode="auto">
          <a:xfrm>
            <a:off x="-36513" y="620688"/>
            <a:ext cx="4680519" cy="329755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26676" y="3429000"/>
            <a:ext cx="1569660" cy="461665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Lake Oku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4125" y="3337828"/>
            <a:ext cx="2401619" cy="523220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Lake Bambili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2117" y="6290156"/>
            <a:ext cx="1803699" cy="523220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Lake Ber 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entagon 5"/>
          <p:cNvSpPr/>
          <p:nvPr/>
        </p:nvSpPr>
        <p:spPr>
          <a:xfrm>
            <a:off x="-108520" y="-27384"/>
            <a:ext cx="9612560" cy="620688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val f8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6 1 f3"/>
              <a:gd name="f22" fmla="*/ f17 1 f3"/>
              <a:gd name="f23" fmla="*/ f18 1 21600"/>
              <a:gd name="f24" fmla="*/ f19 1 21600"/>
              <a:gd name="f25" fmla="*/ 21600 f18 1"/>
              <a:gd name="f26" fmla="*/ 21600 f19 1"/>
              <a:gd name="f27" fmla="+- f21 0 f2"/>
              <a:gd name="f28" fmla="+- f22 0 f2"/>
              <a:gd name="f29" fmla="min f24 f23"/>
              <a:gd name="f30" fmla="*/ f25 1 f20"/>
              <a:gd name="f31" fmla="*/ f26 1 f20"/>
              <a:gd name="f32" fmla="val f30"/>
              <a:gd name="f33" fmla="val f31"/>
              <a:gd name="f34" fmla="*/ f14 f29 1"/>
              <a:gd name="f35" fmla="+- f33 0 f14"/>
              <a:gd name="f36" fmla="+- f32 0 f14"/>
              <a:gd name="f37" fmla="*/ f33 f29 1"/>
              <a:gd name="f38" fmla="*/ f32 f29 1"/>
              <a:gd name="f39" fmla="*/ f35 1 2"/>
              <a:gd name="f40" fmla="min f36 f35"/>
              <a:gd name="f41" fmla="+- f14 f39 0"/>
              <a:gd name="f42" fmla="*/ f40 f15 1"/>
              <a:gd name="f43" fmla="*/ f42 1 100000"/>
              <a:gd name="f44" fmla="*/ f41 f29 1"/>
              <a:gd name="f45" fmla="+- f32 0 f43"/>
              <a:gd name="f46" fmla="+- f45 f32 0"/>
              <a:gd name="f47" fmla="*/ f45 1 2"/>
              <a:gd name="f48" fmla="*/ f45 f29 1"/>
              <a:gd name="f49" fmla="*/ f46 1 2"/>
              <a:gd name="f50" fmla="*/ f47 f29 1"/>
              <a:gd name="f51" fmla="*/ f4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0" y="f34"/>
              </a:cxn>
              <a:cxn ang="f28">
                <a:pos x="f50" y="f37"/>
              </a:cxn>
            </a:cxnLst>
            <a:rect l="f34" t="f34" r="f51" b="f37"/>
            <a:pathLst>
              <a:path>
                <a:moveTo>
                  <a:pt x="f34" y="f34"/>
                </a:moveTo>
                <a:lnTo>
                  <a:pt x="f48" y="f34"/>
                </a:lnTo>
                <a:lnTo>
                  <a:pt x="f38" y="f44"/>
                </a:lnTo>
                <a:lnTo>
                  <a:pt x="f48" y="f37"/>
                </a:lnTo>
                <a:lnTo>
                  <a:pt x="f34" y="f37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Results &amp; Discussion: 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physical parameters</a:t>
            </a:r>
            <a:endParaRPr lang="en-US" sz="3200" b="1" dirty="0">
              <a:solidFill>
                <a:srgbClr val="FFFF00"/>
              </a:solidFill>
              <a:latin typeface="Arial Rounded MT 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908720"/>
            <a:ext cx="2467342" cy="1815882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T: 22</a:t>
            </a:r>
            <a:r>
              <a:rPr lang="en-GB" sz="2800" b="1" baseline="300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pH: </a:t>
            </a: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8.4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EC: 33 µS/cm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TDS: 21 mg/l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4133398"/>
            <a:ext cx="2359941" cy="1815882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T: 27</a:t>
            </a:r>
            <a:r>
              <a:rPr lang="en-GB" sz="2800" b="1" baseline="300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pH: </a:t>
            </a:r>
            <a:r>
              <a:rPr lang="en-GB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6.3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EC: 32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TDS: 21 mg/l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5582" y="980728"/>
            <a:ext cx="2467342" cy="1815882"/>
          </a:xfrm>
          <a:prstGeom prst="rect">
            <a:avLst/>
          </a:prstGeom>
          <a:solidFill>
            <a:srgbClr val="10E23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T: 20</a:t>
            </a:r>
            <a:r>
              <a:rPr lang="en-GB" sz="2800" b="1" baseline="300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pH: </a:t>
            </a: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7.8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EC</a:t>
            </a:r>
            <a:r>
              <a:rPr lang="en-GB" sz="2800" b="1" dirty="0">
                <a:latin typeface="Arial" pitchFamily="34" charset="0"/>
                <a:cs typeface="Arial" pitchFamily="34" charset="0"/>
              </a:rPr>
              <a:t>: 44 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µS/cm</a:t>
            </a:r>
          </a:p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TDS: 29 mg/l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757693" y="4349422"/>
            <a:ext cx="4170064" cy="2463954"/>
            <a:chOff x="4757693" y="4349422"/>
            <a:chExt cx="4170064" cy="2463954"/>
          </a:xfrm>
        </p:grpSpPr>
        <p:sp>
          <p:nvSpPr>
            <p:cNvPr id="12" name="TextBox 11"/>
            <p:cNvSpPr txBox="1"/>
            <p:nvPr/>
          </p:nvSpPr>
          <p:spPr>
            <a:xfrm>
              <a:off x="5436096" y="6351711"/>
              <a:ext cx="3491661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latin typeface="Arial" pitchFamily="34" charset="0"/>
                  <a:cs typeface="Arial" pitchFamily="34" charset="0"/>
                </a:rPr>
                <a:t>All spring water (n=30)</a:t>
              </a:r>
              <a:endParaRPr lang="en-GB" sz="2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57693" y="4349422"/>
              <a:ext cx="2467342" cy="181588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T: </a:t>
              </a:r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23</a:t>
              </a:r>
              <a:r>
                <a:rPr lang="en-GB" sz="2800" b="1" baseline="30000" dirty="0" smtClean="0">
                  <a:latin typeface="Arial" pitchFamily="34" charset="0"/>
                  <a:cs typeface="Arial" pitchFamily="34" charset="0"/>
                </a:rPr>
                <a:t>o</a:t>
              </a:r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GB" sz="2800" b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pH: </a:t>
              </a:r>
              <a:r>
                <a:rPr lang="en-GB" sz="2800" b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5.9</a:t>
              </a:r>
            </a:p>
            <a:p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EC</a:t>
              </a:r>
              <a:r>
                <a:rPr lang="en-GB" sz="2800" b="1" dirty="0">
                  <a:latin typeface="Arial" pitchFamily="34" charset="0"/>
                  <a:cs typeface="Arial" pitchFamily="34" charset="0"/>
                </a:rPr>
                <a:t>: </a:t>
              </a:r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49 µS/cm</a:t>
              </a:r>
            </a:p>
            <a:p>
              <a:r>
                <a:rPr lang="en-GB" sz="2800" b="1" dirty="0" smtClean="0">
                  <a:latin typeface="Arial" pitchFamily="34" charset="0"/>
                  <a:cs typeface="Arial" pitchFamily="34" charset="0"/>
                </a:rPr>
                <a:t>TDS: 32 mg/l</a:t>
              </a:r>
              <a:endParaRPr lang="en-GB" sz="28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270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4976</TotalTime>
  <Words>1029</Words>
  <Application>Microsoft Office PowerPoint</Application>
  <PresentationFormat>On-screen Show (4:3)</PresentationFormat>
  <Paragraphs>156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ごせいちょうありがとおございました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judevom</dc:creator>
  <cp:lastModifiedBy>MJ Wirmvem</cp:lastModifiedBy>
  <cp:revision>1428</cp:revision>
  <cp:lastPrinted>2013-05-16T05:44:28Z</cp:lastPrinted>
  <dcterms:created xsi:type="dcterms:W3CDTF">2013-04-13T05:18:12Z</dcterms:created>
  <dcterms:modified xsi:type="dcterms:W3CDTF">2013-07-27T22:43:24Z</dcterms:modified>
</cp:coreProperties>
</file>